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2"/>
  </p:notesMasterIdLst>
  <p:handoutMasterIdLst>
    <p:handoutMasterId r:id="rId53"/>
  </p:handoutMasterIdLst>
  <p:sldIdLst>
    <p:sldId id="256" r:id="rId2"/>
    <p:sldId id="283" r:id="rId3"/>
    <p:sldId id="320" r:id="rId4"/>
    <p:sldId id="327" r:id="rId5"/>
    <p:sldId id="284" r:id="rId6"/>
    <p:sldId id="319" r:id="rId7"/>
    <p:sldId id="353" r:id="rId8"/>
    <p:sldId id="355" r:id="rId9"/>
    <p:sldId id="326" r:id="rId10"/>
    <p:sldId id="354" r:id="rId11"/>
    <p:sldId id="321" r:id="rId12"/>
    <p:sldId id="285" r:id="rId13"/>
    <p:sldId id="286" r:id="rId14"/>
    <p:sldId id="322" r:id="rId15"/>
    <p:sldId id="287" r:id="rId16"/>
    <p:sldId id="288" r:id="rId17"/>
    <p:sldId id="323" r:id="rId18"/>
    <p:sldId id="289" r:id="rId19"/>
    <p:sldId id="291" r:id="rId20"/>
    <p:sldId id="290" r:id="rId21"/>
    <p:sldId id="292" r:id="rId22"/>
    <p:sldId id="293" r:id="rId23"/>
    <p:sldId id="295" r:id="rId24"/>
    <p:sldId id="294" r:id="rId25"/>
    <p:sldId id="328" r:id="rId26"/>
    <p:sldId id="296" r:id="rId27"/>
    <p:sldId id="331" r:id="rId28"/>
    <p:sldId id="332" r:id="rId29"/>
    <p:sldId id="333" r:id="rId30"/>
    <p:sldId id="334" r:id="rId31"/>
    <p:sldId id="335" r:id="rId32"/>
    <p:sldId id="336" r:id="rId33"/>
    <p:sldId id="337" r:id="rId34"/>
    <p:sldId id="338" r:id="rId35"/>
    <p:sldId id="339" r:id="rId36"/>
    <p:sldId id="340" r:id="rId37"/>
    <p:sldId id="341" r:id="rId38"/>
    <p:sldId id="356" r:id="rId39"/>
    <p:sldId id="342" r:id="rId40"/>
    <p:sldId id="343" r:id="rId41"/>
    <p:sldId id="344" r:id="rId42"/>
    <p:sldId id="345" r:id="rId43"/>
    <p:sldId id="346" r:id="rId44"/>
    <p:sldId id="347" r:id="rId45"/>
    <p:sldId id="348" r:id="rId46"/>
    <p:sldId id="349" r:id="rId47"/>
    <p:sldId id="350" r:id="rId48"/>
    <p:sldId id="351" r:id="rId49"/>
    <p:sldId id="352" r:id="rId50"/>
    <p:sldId id="324" r:id="rId51"/>
  </p:sldIdLst>
  <p:sldSz cx="9144000" cy="6858000" type="screen4x3"/>
  <p:notesSz cx="9283700" cy="6997700"/>
  <p:embeddedFontLst>
    <p:embeddedFont>
      <p:font typeface="Century Gothic" panose="020B0502020202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Segoe UI" panose="020B0502040204020203" pitchFamily="34" charset="0"/>
      <p:regular r:id="rId62"/>
      <p:bold r:id="rId63"/>
      <p:italic r:id="rId64"/>
      <p:boldItalic r:id="rId65"/>
    </p:embeddedFont>
    <p:embeddedFont>
      <p:font typeface="Perpetua" panose="02020502060401020303" pitchFamily="18" charset="0"/>
      <p:regular r:id="rId66"/>
      <p:bold r:id="rId67"/>
      <p:italic r:id="rId68"/>
      <p:boldItalic r:id="rId6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4"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5" autoAdjust="0"/>
    <p:restoredTop sz="94650" autoAdjust="0"/>
  </p:normalViewPr>
  <p:slideViewPr>
    <p:cSldViewPr>
      <p:cViewPr varScale="1">
        <p:scale>
          <a:sx n="94" d="100"/>
          <a:sy n="94" d="100"/>
        </p:scale>
        <p:origin x="102" y="25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101" d="100"/>
          <a:sy n="101" d="100"/>
        </p:scale>
        <p:origin x="-3576" y="-90"/>
      </p:cViewPr>
      <p:guideLst>
        <p:guide orient="horz" pos="2204"/>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4022656" cy="349406"/>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5258939" y="0"/>
            <a:ext cx="4022656" cy="349406"/>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Calibri" pitchFamily="34" charset="0"/>
              </a:defRPr>
            </a:lvl1pPr>
          </a:lstStyle>
          <a:p>
            <a:pPr>
              <a:defRPr/>
            </a:pPr>
            <a:fld id="{239B6C62-D1EA-4FC3-8C97-189F8C9A796E}" type="datetimeFigureOut">
              <a:rPr lang="en-US"/>
              <a:pPr>
                <a:defRPr/>
              </a:pPr>
              <a:t>10/19/2018</a:t>
            </a:fld>
            <a:endParaRPr lang="en-US"/>
          </a:p>
        </p:txBody>
      </p:sp>
      <p:sp>
        <p:nvSpPr>
          <p:cNvPr id="4" name="Footer Placeholder 3"/>
          <p:cNvSpPr>
            <a:spLocks noGrp="1"/>
          </p:cNvSpPr>
          <p:nvPr>
            <p:ph type="ftr" sz="quarter" idx="2"/>
          </p:nvPr>
        </p:nvSpPr>
        <p:spPr bwMode="auto">
          <a:xfrm>
            <a:off x="1" y="6647098"/>
            <a:ext cx="4022656" cy="349406"/>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5258939" y="6647098"/>
            <a:ext cx="4022656" cy="349406"/>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Calibri" pitchFamily="34" charset="0"/>
              </a:defRPr>
            </a:lvl1pPr>
          </a:lstStyle>
          <a:p>
            <a:pPr>
              <a:defRPr/>
            </a:pPr>
            <a:fld id="{553EA7C4-4AF8-40CC-938E-55E3F370CDFB}" type="slidenum">
              <a:rPr lang="en-US"/>
              <a:pPr>
                <a:defRPr/>
              </a:pPr>
              <a:t>‹#›</a:t>
            </a:fld>
            <a:endParaRPr lang="en-US"/>
          </a:p>
        </p:txBody>
      </p:sp>
    </p:spTree>
    <p:extLst>
      <p:ext uri="{BB962C8B-B14F-4D97-AF65-F5344CB8AC3E}">
        <p14:creationId xmlns:p14="http://schemas.microsoft.com/office/powerpoint/2010/main" val="324451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4022656" cy="349406"/>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5258939" y="0"/>
            <a:ext cx="4022656" cy="349406"/>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Calibri" pitchFamily="34" charset="0"/>
              </a:defRPr>
            </a:lvl1pPr>
          </a:lstStyle>
          <a:p>
            <a:pPr>
              <a:defRPr/>
            </a:pPr>
            <a:fld id="{3BC7F4E0-6A41-43E8-9C62-50EB3102E15F}" type="datetimeFigureOut">
              <a:rPr lang="en-US"/>
              <a:pPr>
                <a:defRPr/>
              </a:pPr>
              <a:t>10/19/2018</a:t>
            </a:fld>
            <a:endParaRPr lang="en-US"/>
          </a:p>
        </p:txBody>
      </p:sp>
      <p:sp>
        <p:nvSpPr>
          <p:cNvPr id="4" name="Slide Image Placeholder 3"/>
          <p:cNvSpPr>
            <a:spLocks noGrp="1" noRot="1" noChangeAspect="1"/>
          </p:cNvSpPr>
          <p:nvPr>
            <p:ph type="sldImg" idx="2"/>
          </p:nvPr>
        </p:nvSpPr>
        <p:spPr>
          <a:xfrm>
            <a:off x="2892425" y="525463"/>
            <a:ext cx="3498850" cy="26241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928792" y="3324147"/>
            <a:ext cx="7426118" cy="3148247"/>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1" y="6647098"/>
            <a:ext cx="4022656" cy="349406"/>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5258939" y="6647098"/>
            <a:ext cx="4022656" cy="349406"/>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Calibri" pitchFamily="34" charset="0"/>
              </a:defRPr>
            </a:lvl1pPr>
          </a:lstStyle>
          <a:p>
            <a:pPr>
              <a:defRPr/>
            </a:pPr>
            <a:fld id="{D4540964-C7FC-4015-961E-FF214908BD3C}" type="slidenum">
              <a:rPr lang="en-US"/>
              <a:pPr>
                <a:defRPr/>
              </a:pPr>
              <a:t>‹#›</a:t>
            </a:fld>
            <a:endParaRPr lang="en-US"/>
          </a:p>
        </p:txBody>
      </p:sp>
    </p:spTree>
    <p:extLst>
      <p:ext uri="{BB962C8B-B14F-4D97-AF65-F5344CB8AC3E}">
        <p14:creationId xmlns:p14="http://schemas.microsoft.com/office/powerpoint/2010/main" val="1132487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ack_ground_element.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upper_swoosh_graphic_element.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6" descr="lower_swoosh_graphic_element.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 name="Picture 9" descr="atom_element_large.png"/>
          <p:cNvPicPr>
            <a:picLocks noChangeAspect="1"/>
          </p:cNvPicPr>
          <p:nvPr userDrawn="1"/>
        </p:nvPicPr>
        <p:blipFill>
          <a:blip r:embed="rId5"/>
          <a:srcRect/>
          <a:stretch>
            <a:fillRect/>
          </a:stretch>
        </p:blipFill>
        <p:spPr bwMode="auto">
          <a:xfrm>
            <a:off x="-3733800" y="-152400"/>
            <a:ext cx="9144000" cy="9753600"/>
          </a:xfrm>
          <a:prstGeom prst="rect">
            <a:avLst/>
          </a:prstGeom>
          <a:noFill/>
          <a:ln w="9525">
            <a:noFill/>
            <a:miter lim="800000"/>
            <a:headEnd/>
            <a:tailEnd/>
          </a:ln>
        </p:spPr>
      </p:pic>
      <p:sp>
        <p:nvSpPr>
          <p:cNvPr id="2" name="Title 1"/>
          <p:cNvSpPr>
            <a:spLocks noGrp="1"/>
          </p:cNvSpPr>
          <p:nvPr>
            <p:ph type="ctrTitle"/>
          </p:nvPr>
        </p:nvSpPr>
        <p:spPr>
          <a:xfrm>
            <a:off x="3886200" y="1371600"/>
            <a:ext cx="7772400" cy="860425"/>
          </a:xfrm>
        </p:spPr>
        <p:txBody>
          <a:bodyPr anchor="b"/>
          <a:lstStyle>
            <a:lvl1pPr algn="l">
              <a:buFontTx/>
              <a:buNone/>
              <a:defRPr>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E9D28B4A-E40E-4C29-B86F-F0952B16E6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D053B126-4720-4AED-AB8C-E5C26B7E73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dirty="0"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10D105BF-11E4-46AF-AC34-64421C485D7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68C16AB9-81C4-47C0-9CCB-30291B08475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ontent Placeholder 2"/>
          <p:cNvSpPr>
            <a:spLocks noGrp="1"/>
          </p:cNvSpPr>
          <p:nvPr>
            <p:ph idx="1"/>
          </p:nvPr>
        </p:nvSpPr>
        <p:spPr>
          <a:xfrm>
            <a:off x="76200" y="1341438"/>
            <a:ext cx="8229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7C354E3-41A8-4B23-93F1-ADAF61CBDD8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Chart Placeholder 2"/>
          <p:cNvSpPr>
            <a:spLocks noGrp="1"/>
          </p:cNvSpPr>
          <p:nvPr>
            <p:ph type="chart" sz="half" idx="1"/>
          </p:nvPr>
        </p:nvSpPr>
        <p:spPr>
          <a:xfrm>
            <a:off x="76200" y="1341438"/>
            <a:ext cx="4038600" cy="5059362"/>
          </a:xfrm>
        </p:spPr>
        <p:txBody>
          <a:bodyPr/>
          <a:lstStyle/>
          <a:p>
            <a:pPr lvl="0"/>
            <a:endParaRPr lang="en-US" noProof="0"/>
          </a:p>
        </p:txBody>
      </p:sp>
      <p:sp>
        <p:nvSpPr>
          <p:cNvPr id="4" name="Text Placeholder 3"/>
          <p:cNvSpPr>
            <a:spLocks noGrp="1"/>
          </p:cNvSpPr>
          <p:nvPr>
            <p:ph type="body" sz="half" idx="2"/>
          </p:nvPr>
        </p:nvSpPr>
        <p:spPr>
          <a:xfrm>
            <a:off x="4267200" y="1341438"/>
            <a:ext cx="4038600" cy="505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DAFB35B-C589-4C15-A1D5-2E364BEA12B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Table Placeholder 2"/>
          <p:cNvSpPr>
            <a:spLocks noGrp="1"/>
          </p:cNvSpPr>
          <p:nvPr>
            <p:ph type="tbl" idx="1"/>
          </p:nvPr>
        </p:nvSpPr>
        <p:spPr>
          <a:xfrm>
            <a:off x="76200" y="1341438"/>
            <a:ext cx="8229600" cy="5059362"/>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B15627A-AFC9-46A3-B118-E396EE2B74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dirty="0" smtClean="0"/>
              <a:t>Click to edit Master text styles</a:t>
            </a: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6E9E6893-FFF9-42BB-BC28-DAD436368B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pPr>
              <a:defRPr/>
            </a:pPr>
            <a:fld id="{C47242CF-A60F-4828-B641-DE722F72735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15A8CD9-1EDD-4DB8-9073-C0139B3235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6" name="Slide Number Placeholder 8"/>
          <p:cNvSpPr>
            <a:spLocks noGrp="1"/>
          </p:cNvSpPr>
          <p:nvPr>
            <p:ph type="sldNum" sz="quarter" idx="14"/>
          </p:nvPr>
        </p:nvSpPr>
        <p:spPr>
          <a:xfrm>
            <a:off x="457200" y="6637338"/>
            <a:ext cx="2133600" cy="365125"/>
          </a:xfrm>
        </p:spPr>
        <p:txBody>
          <a:bodyPr/>
          <a:lstStyle>
            <a:lvl1pPr>
              <a:defRPr/>
            </a:lvl1pPr>
          </a:lstStyle>
          <a:p>
            <a:pPr>
              <a:defRPr/>
            </a:pPr>
            <a:fld id="{0097C8FF-96F5-42E0-8221-E7DC4DE0BDE5}" type="slidenum">
              <a:rPr lang="en-US"/>
              <a:pPr>
                <a:defRPr/>
              </a:pPr>
              <a:t>‹#›</a:t>
            </a:fld>
            <a:endParaRPr lang="en-US" dirty="0"/>
          </a:p>
        </p:txBody>
      </p:sp>
      <p:sp>
        <p:nvSpPr>
          <p:cNvPr id="7" name="Footer Placeholder 9"/>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76200" y="5496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dirty="0"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pPr>
              <a:defRPr/>
            </a:pPr>
            <a:fld id="{10BE2833-FABD-46A6-B714-10003841E0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dirty="0"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pPr>
              <a:defRPr/>
            </a:pPr>
            <a:fld id="{60F18922-63F0-4F6E-AB5C-4F51F757DF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dirty="0"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5B8A1628-3A85-43C6-B64D-8E6B2D208A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pPr>
              <a:defRPr/>
            </a:pPr>
            <a:fld id="{AA920F2E-0554-4701-99BA-8F4E3A53A8B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pper_swoosh_graphic_element_reverse.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pic>
        <p:nvPicPr>
          <p:cNvPr id="1027" name="Picture 15" descr="back_ground_element.pn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28" name="Title Placeholder 1"/>
          <p:cNvSpPr>
            <a:spLocks noGrp="1"/>
          </p:cNvSpPr>
          <p:nvPr>
            <p:ph type="title"/>
          </p:nvPr>
        </p:nvSpPr>
        <p:spPr bwMode="auto">
          <a:xfrm>
            <a:off x="84138" y="685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76200" y="1341438"/>
            <a:ext cx="8229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fontAlgn="auto">
              <a:spcBef>
                <a:spcPts val="0"/>
              </a:spcBef>
              <a:spcAft>
                <a:spcPts val="0"/>
              </a:spcAft>
              <a:defRPr sz="900">
                <a:solidFill>
                  <a:schemeClr val="tx2"/>
                </a:solidFill>
                <a:latin typeface="Segoe UI" pitchFamily="34" charset="0"/>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fontAlgn="auto">
              <a:spcBef>
                <a:spcPts val="0"/>
              </a:spcBef>
              <a:spcAft>
                <a:spcPts val="0"/>
              </a:spcAft>
              <a:defRPr sz="1200" b="1">
                <a:solidFill>
                  <a:schemeClr val="tx2"/>
                </a:solidFill>
                <a:latin typeface="Segoe UI" pitchFamily="34" charset="0"/>
                <a:cs typeface="Segoe UI" pitchFamily="34" charset="0"/>
              </a:defRPr>
            </a:lvl1pPr>
          </a:lstStyle>
          <a:p>
            <a:pPr>
              <a:defRPr/>
            </a:pPr>
            <a:fld id="{9AC08BA9-05D7-4055-932C-CA8CBBBE4B24}" type="slidenum">
              <a:rPr lang="en-US"/>
              <a:pPr>
                <a:defRPr/>
              </a:pPr>
              <a:t>‹#›</a:t>
            </a:fld>
            <a:endParaRPr lang="en-US" dirty="0"/>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7" r:id="rId5"/>
    <p:sldLayoutId id="2147483662" r:id="rId6"/>
    <p:sldLayoutId id="2147483661" r:id="rId7"/>
    <p:sldLayoutId id="2147483660" r:id="rId8"/>
    <p:sldLayoutId id="2147483659" r:id="rId9"/>
    <p:sldLayoutId id="2147483658" r:id="rId10"/>
    <p:sldLayoutId id="2147483657" r:id="rId11"/>
    <p:sldLayoutId id="2147483656" r:id="rId12"/>
    <p:sldLayoutId id="2147483668" r:id="rId13"/>
    <p:sldLayoutId id="2147483669" r:id="rId14"/>
    <p:sldLayoutId id="2147483655" r:id="rId15"/>
    <p:sldLayoutId id="2147483654" r:id="rId16"/>
    <p:sldLayoutId id="2147483653" r:id="rId17"/>
  </p:sldLayoutIdLst>
  <p:hf sldNum="0" hdr="0" ftr="0" dt="0"/>
  <p:txStyles>
    <p:titleStyle>
      <a:lvl1pPr algn="l" rtl="0" eaLnBrk="0" fontAlgn="base" hangingPunct="0">
        <a:spcBef>
          <a:spcPct val="0"/>
        </a:spcBef>
        <a:spcAft>
          <a:spcPct val="0"/>
        </a:spcAft>
        <a:buClr>
          <a:srgbClr val="45185D"/>
        </a:buClr>
        <a:buFont typeface="Arial" charset="0"/>
        <a:buChar char="•"/>
        <a:defRPr sz="3600" b="1" kern="1200">
          <a:solidFill>
            <a:srgbClr val="45185D"/>
          </a:solidFill>
          <a:latin typeface="+mj-lt"/>
          <a:ea typeface="Segoe UI" charset="0"/>
          <a:cs typeface="Segoe UI" pitchFamily="34" charset="0"/>
        </a:defRPr>
      </a:lvl1pPr>
      <a:lvl2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2pPr>
      <a:lvl3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3pPr>
      <a:lvl4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4pPr>
      <a:lvl5pPr algn="l" rtl="0" eaLnBrk="0" fontAlgn="base" hangingPunct="0">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5pPr>
      <a:lvl6pPr marL="4572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6pPr>
      <a:lvl7pPr marL="9144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7pPr>
      <a:lvl8pPr marL="13716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8pPr>
      <a:lvl9pPr marL="1828800" algn="l" rtl="0" fontAlgn="base">
        <a:spcBef>
          <a:spcPct val="0"/>
        </a:spcBef>
        <a:spcAft>
          <a:spcPct val="0"/>
        </a:spcAft>
        <a:buClr>
          <a:srgbClr val="45185D"/>
        </a:buClr>
        <a:buFont typeface="Arial" charset="0"/>
        <a:buChar char="•"/>
        <a:defRPr sz="3600" b="1">
          <a:solidFill>
            <a:srgbClr val="45185D"/>
          </a:solidFill>
          <a:latin typeface="Century Gothic" pitchFamily="34" charset="0"/>
          <a:ea typeface="Segoe UI" charset="0"/>
          <a:cs typeface="Segoe UI" charset="0"/>
        </a:defRPr>
      </a:lvl9pPr>
    </p:titleStyle>
    <p:bodyStyle>
      <a:lvl1pPr marL="173038" indent="-173038" algn="l" rtl="0" eaLnBrk="0" fontAlgn="base" hangingPunct="0">
        <a:spcBef>
          <a:spcPct val="20000"/>
        </a:spcBef>
        <a:spcAft>
          <a:spcPct val="0"/>
        </a:spcAft>
        <a:buClr>
          <a:srgbClr val="45185D"/>
        </a:buClr>
        <a:buSzPct val="70000"/>
        <a:buFont typeface="Arial" charset="0"/>
        <a:buChar char="•"/>
        <a:defRPr sz="3200" kern="1200">
          <a:solidFill>
            <a:srgbClr val="67258C"/>
          </a:solidFill>
          <a:latin typeface="+mn-lt"/>
          <a:ea typeface="Segoe UI" charset="0"/>
          <a:cs typeface="Segoe UI" pitchFamily="34" charset="0"/>
        </a:defRPr>
      </a:lvl1pPr>
      <a:lvl2pPr marL="627063" indent="-169863" algn="l" rtl="0" eaLnBrk="0" fontAlgn="base" hangingPunct="0">
        <a:spcBef>
          <a:spcPct val="20000"/>
        </a:spcBef>
        <a:spcAft>
          <a:spcPct val="0"/>
        </a:spcAft>
        <a:buClr>
          <a:srgbClr val="45185D"/>
        </a:buClr>
        <a:buSzPct val="70000"/>
        <a:buFont typeface="Arial" charset="0"/>
        <a:buChar char="•"/>
        <a:defRPr sz="2800" kern="1200">
          <a:solidFill>
            <a:srgbClr val="67258C"/>
          </a:solidFill>
          <a:latin typeface="+mn-lt"/>
          <a:ea typeface="Segoe UI" charset="0"/>
          <a:cs typeface="Segoe UI" pitchFamily="34" charset="0"/>
        </a:defRPr>
      </a:lvl2pPr>
      <a:lvl3pPr marL="1030288" indent="-115888" algn="l" rtl="0" eaLnBrk="0" fontAlgn="base" hangingPunct="0">
        <a:spcBef>
          <a:spcPct val="20000"/>
        </a:spcBef>
        <a:spcAft>
          <a:spcPct val="0"/>
        </a:spcAft>
        <a:buClr>
          <a:srgbClr val="45185D"/>
        </a:buClr>
        <a:buSzPct val="70000"/>
        <a:buFont typeface="Arial" charset="0"/>
        <a:buChar char="•"/>
        <a:defRPr sz="2400" kern="1200">
          <a:solidFill>
            <a:srgbClr val="67258C"/>
          </a:solidFill>
          <a:latin typeface="+mn-lt"/>
          <a:ea typeface="Segoe UI" charset="0"/>
          <a:cs typeface="Segoe UI" pitchFamily="34" charset="0"/>
        </a:defRPr>
      </a:lvl3pPr>
      <a:lvl4pPr marL="1482725" indent="-111125"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4pPr>
      <a:lvl5pPr marL="1944688" indent="-115888" algn="l" rtl="0" eaLnBrk="0" fontAlgn="base" hangingPunct="0">
        <a:spcBef>
          <a:spcPct val="20000"/>
        </a:spcBef>
        <a:spcAft>
          <a:spcPct val="0"/>
        </a:spcAft>
        <a:buClr>
          <a:srgbClr val="45185D"/>
        </a:buClr>
        <a:buSzPct val="70000"/>
        <a:buFont typeface="Arial" charset="0"/>
        <a:buChar char="•"/>
        <a:defRPr sz="2000" kern="1200">
          <a:solidFill>
            <a:srgbClr val="67258C"/>
          </a:solidFill>
          <a:latin typeface="+mn-lt"/>
          <a:ea typeface="Segoe UI"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hyperlink" Target="http://go2.wordpress.com/?id=725X1342&amp;site=starweaverwitch.wordpress.com&amp;url=http://starweaverwitch.files.wordpress.com/2008/05/pentagram.jpg&amp;sref=http://starweaverwitch.wordpress.com/2008/05/24/spirit-the-fifth-element/"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fif"/><Relationship Id="rId1" Type="http://schemas.openxmlformats.org/officeDocument/2006/relationships/slideLayout" Target="../slideLayouts/slideLayout1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3.w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886200" y="914400"/>
            <a:ext cx="5257800" cy="2209800"/>
          </a:xfrm>
        </p:spPr>
        <p:txBody>
          <a:bodyPr/>
          <a:lstStyle/>
          <a:p>
            <a:pPr eaLnBrk="1" hangingPunct="1"/>
            <a:r>
              <a:rPr lang="en-US" dirty="0" smtClean="0">
                <a:solidFill>
                  <a:srgbClr val="45185D"/>
                </a:solidFill>
                <a:cs typeface="Segoe UI" charset="0"/>
              </a:rPr>
              <a:t>Unit 4</a:t>
            </a:r>
            <a:br>
              <a:rPr lang="en-US" dirty="0" smtClean="0">
                <a:solidFill>
                  <a:srgbClr val="45185D"/>
                </a:solidFill>
                <a:cs typeface="Segoe UI" charset="0"/>
              </a:rPr>
            </a:br>
            <a:r>
              <a:rPr lang="en-US" dirty="0" smtClean="0">
                <a:solidFill>
                  <a:srgbClr val="45185D"/>
                </a:solidFill>
                <a:cs typeface="Segoe UI" charset="0"/>
              </a:rPr>
              <a:t>Atomic Structure</a:t>
            </a:r>
            <a:br>
              <a:rPr lang="en-US" dirty="0" smtClean="0">
                <a:solidFill>
                  <a:srgbClr val="45185D"/>
                </a:solidFill>
                <a:cs typeface="Segoe UI" charset="0"/>
              </a:rPr>
            </a:br>
            <a:r>
              <a:rPr lang="en-US" dirty="0" smtClean="0">
                <a:solidFill>
                  <a:srgbClr val="45185D"/>
                </a:solidFill>
                <a:cs typeface="Segoe UI" charset="0"/>
              </a:rPr>
              <a:t>Part I: History of Atomic Theory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lIns="0" rIns="0" bIns="0" anchor="b"/>
          <a:lstStyle/>
          <a:p>
            <a:pPr eaLnBrk="1" hangingPunct="1"/>
            <a:r>
              <a:rPr lang="en-US" smtClean="0">
                <a:cs typeface="Segoe UI" charset="0"/>
              </a:rPr>
              <a:t>Atomic Structure </a:t>
            </a:r>
          </a:p>
        </p:txBody>
      </p:sp>
      <p:sp>
        <p:nvSpPr>
          <p:cNvPr id="25602" name="Rectangle 3"/>
          <p:cNvSpPr>
            <a:spLocks noGrp="1" noChangeArrowheads="1"/>
          </p:cNvSpPr>
          <p:nvPr>
            <p:ph idx="4294967295"/>
          </p:nvPr>
        </p:nvSpPr>
        <p:spPr>
          <a:xfrm>
            <a:off x="76200" y="1341438"/>
            <a:ext cx="8229600" cy="5364162"/>
          </a:xfrm>
        </p:spPr>
        <p:txBody>
          <a:bodyPr/>
          <a:lstStyle/>
          <a:p>
            <a:pPr marL="639763" lvl="1" indent="-246063" eaLnBrk="1" hangingPunct="1"/>
            <a:r>
              <a:rPr lang="en-US" b="1" dirty="0" smtClean="0">
                <a:cs typeface="Segoe UI" charset="0"/>
              </a:rPr>
              <a:t>Objectives:</a:t>
            </a:r>
          </a:p>
          <a:p>
            <a:pPr marL="914400" lvl="2" indent="-246063" eaLnBrk="1" hangingPunct="1"/>
            <a:r>
              <a:rPr lang="en-US" b="1" dirty="0" smtClean="0">
                <a:cs typeface="Segoe UI" charset="0"/>
              </a:rPr>
              <a:t>Research and learn how the theory of atoms have developed over time.</a:t>
            </a:r>
          </a:p>
          <a:p>
            <a:pPr marL="914400" lvl="2" indent="-246063" eaLnBrk="1" hangingPunct="1"/>
            <a:r>
              <a:rPr lang="en-US" b="1" dirty="0" smtClean="0">
                <a:cs typeface="Segoe UI" charset="0"/>
              </a:rPr>
              <a:t>Describe ancient Greek Models of matter.</a:t>
            </a:r>
          </a:p>
          <a:p>
            <a:pPr marL="914400" lvl="2" indent="-246063" eaLnBrk="1" hangingPunct="1"/>
            <a:r>
              <a:rPr lang="en-US" b="1" dirty="0" smtClean="0">
                <a:cs typeface="Segoe UI" charset="0"/>
              </a:rPr>
              <a:t>List the main points of Dalton’s atomic theory and describe evidence for the existence of atoms.</a:t>
            </a:r>
          </a:p>
          <a:p>
            <a:pPr marL="914400" lvl="2" indent="-246063" eaLnBrk="1" hangingPunct="1"/>
            <a:r>
              <a:rPr lang="en-US" b="1" dirty="0" smtClean="0">
                <a:cs typeface="Segoe UI" charset="0"/>
              </a:rPr>
              <a:t>Explain how Thompson and Rutherford used data from experiments to produce their atomic models.</a:t>
            </a:r>
          </a:p>
          <a:p>
            <a:pPr marL="914400" lvl="2" indent="-246063" eaLnBrk="1" hangingPunct="1"/>
            <a:r>
              <a:rPr lang="en-US" b="1" dirty="0" smtClean="0">
                <a:cs typeface="Segoe UI" charset="0"/>
              </a:rPr>
              <a:t>Understand the input from Bohr </a:t>
            </a:r>
            <a:r>
              <a:rPr lang="en-US" b="1" dirty="0">
                <a:cs typeface="Segoe UI" charset="0"/>
              </a:rPr>
              <a:t>and </a:t>
            </a:r>
            <a:r>
              <a:rPr lang="en-US" b="1" dirty="0" smtClean="0">
                <a:cs typeface="Segoe UI" charset="0"/>
              </a:rPr>
              <a:t>Schrödinger in how we currently know how an atom is constructed.</a:t>
            </a:r>
          </a:p>
        </p:txBody>
      </p:sp>
    </p:spTree>
    <p:extLst>
      <p:ext uri="{BB962C8B-B14F-4D97-AF65-F5344CB8AC3E}">
        <p14:creationId xmlns:p14="http://schemas.microsoft.com/office/powerpoint/2010/main" val="21450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US" sz="3200" smtClean="0">
                <a:cs typeface="Segoe UI" charset="0"/>
              </a:rPr>
              <a:t>Ancient Greek Models</a:t>
            </a:r>
          </a:p>
        </p:txBody>
      </p:sp>
      <p:sp>
        <p:nvSpPr>
          <p:cNvPr id="29698" name="Rectangle 3"/>
          <p:cNvSpPr>
            <a:spLocks noGrp="1"/>
          </p:cNvSpPr>
          <p:nvPr>
            <p:ph type="body" idx="1"/>
          </p:nvPr>
        </p:nvSpPr>
        <p:spPr>
          <a:xfrm>
            <a:off x="76200" y="1341438"/>
            <a:ext cx="8915400" cy="5516562"/>
          </a:xfrm>
        </p:spPr>
        <p:txBody>
          <a:bodyPr/>
          <a:lstStyle/>
          <a:p>
            <a:pPr eaLnBrk="1" hangingPunct="1">
              <a:lnSpc>
                <a:spcPct val="80000"/>
              </a:lnSpc>
            </a:pPr>
            <a:r>
              <a:rPr lang="en-US" sz="2800" b="1" dirty="0" smtClean="0">
                <a:cs typeface="Segoe UI" charset="0"/>
              </a:rPr>
              <a:t>The first theories advanced to explain what matter was came from Greek philosophers using mere philosophy and observation. This is known as empirical science. </a:t>
            </a:r>
          </a:p>
          <a:p>
            <a:pPr lvl="1" eaLnBrk="1" hangingPunct="1">
              <a:lnSpc>
                <a:spcPct val="80000"/>
              </a:lnSpc>
            </a:pPr>
            <a:r>
              <a:rPr lang="en-US" sz="2400" b="1" dirty="0" smtClean="0">
                <a:cs typeface="Segoe UI" charset="0"/>
              </a:rPr>
              <a:t>600 B.C. Thales</a:t>
            </a:r>
            <a:r>
              <a:rPr lang="en-US" sz="2400" dirty="0" smtClean="0">
                <a:cs typeface="Segoe UI" charset="0"/>
              </a:rPr>
              <a:t>: believed everything’s made of water</a:t>
            </a:r>
          </a:p>
          <a:p>
            <a:pPr lvl="1" eaLnBrk="1" hangingPunct="1">
              <a:lnSpc>
                <a:spcPct val="80000"/>
              </a:lnSpc>
            </a:pPr>
            <a:r>
              <a:rPr lang="en-US" sz="2400" b="1" dirty="0" smtClean="0">
                <a:cs typeface="Segoe UI" charset="0"/>
              </a:rPr>
              <a:t>500 B.C. Xenophanes</a:t>
            </a:r>
            <a:r>
              <a:rPr lang="en-US" sz="2400" dirty="0" smtClean="0">
                <a:cs typeface="Segoe UI" charset="0"/>
              </a:rPr>
              <a:t>: everything’s made of water </a:t>
            </a:r>
            <a:r>
              <a:rPr lang="en-US" sz="2400" b="1" i="1" dirty="0" smtClean="0">
                <a:cs typeface="Segoe UI" charset="0"/>
              </a:rPr>
              <a:t>&amp;</a:t>
            </a:r>
            <a:r>
              <a:rPr lang="en-US" sz="2400" dirty="0" smtClean="0">
                <a:cs typeface="Segoe UI" charset="0"/>
              </a:rPr>
              <a:t> earth.</a:t>
            </a:r>
          </a:p>
          <a:p>
            <a:pPr lvl="1" eaLnBrk="1" hangingPunct="1">
              <a:lnSpc>
                <a:spcPct val="80000"/>
              </a:lnSpc>
            </a:pPr>
            <a:r>
              <a:rPr lang="en-US" sz="2400" b="1" dirty="0" smtClean="0">
                <a:cs typeface="Segoe UI" charset="0"/>
              </a:rPr>
              <a:t>440 B.C. Empedocles</a:t>
            </a:r>
            <a:r>
              <a:rPr lang="en-US" sz="2400" dirty="0" smtClean="0">
                <a:cs typeface="Segoe UI" charset="0"/>
              </a:rPr>
              <a:t>: suggested there were 4 elements; earth, water, air &amp; fire (borrowed from Buddhist theories of the 4 </a:t>
            </a:r>
            <a:r>
              <a:rPr lang="en-US" sz="2400" dirty="0" err="1" smtClean="0">
                <a:cs typeface="Segoe UI" charset="0"/>
              </a:rPr>
              <a:t>bhūtas</a:t>
            </a:r>
            <a:r>
              <a:rPr lang="en-US" sz="2400" dirty="0" smtClean="0">
                <a:cs typeface="Segoe UI" charset="0"/>
              </a:rPr>
              <a:t>) and everything was a combination if these.</a:t>
            </a:r>
          </a:p>
          <a:p>
            <a:pPr lvl="1" eaLnBrk="1" hangingPunct="1">
              <a:lnSpc>
                <a:spcPct val="80000"/>
              </a:lnSpc>
            </a:pPr>
            <a:r>
              <a:rPr lang="en-US" sz="2400" b="1" dirty="0" smtClean="0">
                <a:cs typeface="Segoe UI" charset="0"/>
              </a:rPr>
              <a:t>400 B.C. Democritus</a:t>
            </a:r>
            <a:r>
              <a:rPr lang="en-US" sz="2400" dirty="0" smtClean="0">
                <a:cs typeface="Segoe UI" charset="0"/>
              </a:rPr>
              <a:t>: Many different elements with a limit to how small you could go. </a:t>
            </a:r>
          </a:p>
          <a:p>
            <a:pPr lvl="1" eaLnBrk="1" hangingPunct="1">
              <a:lnSpc>
                <a:spcPct val="80000"/>
              </a:lnSpc>
            </a:pPr>
            <a:r>
              <a:rPr lang="en-US" sz="2400" b="1" dirty="0" smtClean="0">
                <a:cs typeface="Segoe UI" charset="0"/>
              </a:rPr>
              <a:t>340 B.C. Aristotle</a:t>
            </a:r>
            <a:r>
              <a:rPr lang="en-US" sz="2400" dirty="0" smtClean="0">
                <a:cs typeface="Segoe UI" charset="0"/>
              </a:rPr>
              <a:t>:  4 elements with no limit to how much they could be split but they could transform into each other.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Democritus"/>
          <p:cNvPicPr>
            <a:picLocks noChangeAspect="1" noChangeArrowheads="1"/>
          </p:cNvPicPr>
          <p:nvPr/>
        </p:nvPicPr>
        <p:blipFill>
          <a:blip r:embed="rId2"/>
          <a:srcRect/>
          <a:stretch>
            <a:fillRect/>
          </a:stretch>
        </p:blipFill>
        <p:spPr bwMode="auto">
          <a:xfrm>
            <a:off x="6286500" y="0"/>
            <a:ext cx="2857500" cy="3486150"/>
          </a:xfrm>
          <a:prstGeom prst="rect">
            <a:avLst/>
          </a:prstGeom>
          <a:noFill/>
          <a:ln w="9525">
            <a:noFill/>
            <a:miter lim="800000"/>
            <a:headEnd/>
            <a:tailEnd/>
          </a:ln>
        </p:spPr>
      </p:pic>
      <p:sp>
        <p:nvSpPr>
          <p:cNvPr id="30722" name="Rectangle 2"/>
          <p:cNvSpPr>
            <a:spLocks noGrp="1" noChangeArrowheads="1"/>
          </p:cNvSpPr>
          <p:nvPr>
            <p:ph type="title" idx="4294967295"/>
          </p:nvPr>
        </p:nvSpPr>
        <p:spPr/>
        <p:txBody>
          <a:bodyPr lIns="0" rIns="0" bIns="0" anchor="b"/>
          <a:lstStyle/>
          <a:p>
            <a:pPr eaLnBrk="1" hangingPunct="1"/>
            <a:r>
              <a:rPr lang="en-US" smtClean="0">
                <a:cs typeface="Segoe UI" charset="0"/>
              </a:rPr>
              <a:t>Atomic Structure</a:t>
            </a:r>
          </a:p>
        </p:txBody>
      </p:sp>
      <p:sp>
        <p:nvSpPr>
          <p:cNvPr id="30723" name="Rectangle 3"/>
          <p:cNvSpPr>
            <a:spLocks noGrp="1" noChangeArrowheads="1"/>
          </p:cNvSpPr>
          <p:nvPr>
            <p:ph idx="4294967295"/>
          </p:nvPr>
        </p:nvSpPr>
        <p:spPr>
          <a:xfrm>
            <a:off x="0" y="2057400"/>
            <a:ext cx="8534400" cy="4525962"/>
          </a:xfrm>
        </p:spPr>
        <p:txBody>
          <a:bodyPr/>
          <a:lstStyle/>
          <a:p>
            <a:pPr marL="273050" indent="-273050" eaLnBrk="1" hangingPunct="1"/>
            <a:r>
              <a:rPr lang="en-US" dirty="0" smtClean="0">
                <a:cs typeface="Segoe UI" charset="0"/>
              </a:rPr>
              <a:t>Ancient Greek Models                              of Atoms</a:t>
            </a:r>
          </a:p>
          <a:p>
            <a:pPr marL="639763" lvl="1" indent="-246063" eaLnBrk="1" hangingPunct="1"/>
            <a:r>
              <a:rPr lang="en-US" b="1" u="sng" dirty="0" smtClean="0">
                <a:cs typeface="Segoe UI" charset="0"/>
              </a:rPr>
              <a:t>Democritus (400 B.C.)</a:t>
            </a:r>
          </a:p>
          <a:p>
            <a:pPr marL="914400" lvl="2" indent="-246063" eaLnBrk="1" hangingPunct="1"/>
            <a:r>
              <a:rPr lang="en-US" b="1" u="sng" dirty="0" smtClean="0">
                <a:cs typeface="Segoe UI" charset="0"/>
              </a:rPr>
              <a:t>All matter could be broken down into very small particles that could not be split.</a:t>
            </a:r>
          </a:p>
          <a:p>
            <a:pPr marL="914400" lvl="2" indent="-246063" eaLnBrk="1" hangingPunct="1"/>
            <a:r>
              <a:rPr lang="en-US" b="1" u="sng" dirty="0" smtClean="0">
                <a:cs typeface="Segoe UI" charset="0"/>
              </a:rPr>
              <a:t>He called the particles “atoms” </a:t>
            </a:r>
            <a:r>
              <a:rPr lang="en-US" b="1" dirty="0" smtClean="0">
                <a:cs typeface="Segoe UI" charset="0"/>
              </a:rPr>
              <a:t>from the Greek word </a:t>
            </a:r>
            <a:r>
              <a:rPr lang="en-US" b="1" i="1" dirty="0" err="1" smtClean="0">
                <a:solidFill>
                  <a:schemeClr val="tx1"/>
                </a:solidFill>
                <a:cs typeface="Segoe UI" charset="0"/>
              </a:rPr>
              <a:t>atomos</a:t>
            </a:r>
            <a:r>
              <a:rPr lang="en-US" b="1" i="1" dirty="0" smtClean="0">
                <a:cs typeface="Segoe UI" charset="0"/>
              </a:rPr>
              <a:t>, </a:t>
            </a:r>
            <a:r>
              <a:rPr lang="en-US" b="1" dirty="0" smtClean="0">
                <a:cs typeface="Segoe UI" charset="0"/>
              </a:rPr>
              <a:t>which means ‘uncut’</a:t>
            </a:r>
          </a:p>
          <a:p>
            <a:pPr marL="914400" lvl="2" indent="-246063" eaLnBrk="1" hangingPunct="1"/>
            <a:r>
              <a:rPr lang="en-US" b="1" dirty="0" smtClean="0">
                <a:cs typeface="Segoe UI" charset="0"/>
              </a:rPr>
              <a:t>He thought there were different types of atoms based on the substance’s properties.</a:t>
            </a:r>
          </a:p>
          <a:p>
            <a:pPr marL="914400" lvl="2" indent="-246063" eaLnBrk="1" hangingPunct="1"/>
            <a:r>
              <a:rPr lang="en-US" b="1" dirty="0" smtClean="0">
                <a:cs typeface="Segoe UI" charset="0"/>
              </a:rPr>
              <a:t>His theories were based on logic &amp; observation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aristotle_stone"/>
          <p:cNvPicPr>
            <a:picLocks noChangeAspect="1" noChangeArrowheads="1"/>
          </p:cNvPicPr>
          <p:nvPr/>
        </p:nvPicPr>
        <p:blipFill>
          <a:blip r:embed="rId2"/>
          <a:srcRect/>
          <a:stretch>
            <a:fillRect/>
          </a:stretch>
        </p:blipFill>
        <p:spPr bwMode="auto">
          <a:xfrm>
            <a:off x="5905500" y="0"/>
            <a:ext cx="3238500" cy="3886200"/>
          </a:xfrm>
          <a:prstGeom prst="rect">
            <a:avLst/>
          </a:prstGeom>
          <a:noFill/>
          <a:ln w="9525">
            <a:noFill/>
            <a:miter lim="800000"/>
            <a:headEnd/>
            <a:tailEnd/>
          </a:ln>
        </p:spPr>
      </p:pic>
      <p:sp>
        <p:nvSpPr>
          <p:cNvPr id="31746" name="Title 1"/>
          <p:cNvSpPr>
            <a:spLocks noGrp="1"/>
          </p:cNvSpPr>
          <p:nvPr>
            <p:ph type="title" idx="4294967295"/>
          </p:nvPr>
        </p:nvSpPr>
        <p:spPr/>
        <p:txBody>
          <a:bodyPr lIns="0" rIns="0" bIns="0" anchor="b"/>
          <a:lstStyle/>
          <a:p>
            <a:pPr eaLnBrk="1" hangingPunct="1"/>
            <a:r>
              <a:rPr lang="en-US" smtClean="0">
                <a:cs typeface="Segoe UI" charset="0"/>
              </a:rPr>
              <a:t>Atomic Structure</a:t>
            </a:r>
          </a:p>
        </p:txBody>
      </p:sp>
      <p:pic>
        <p:nvPicPr>
          <p:cNvPr id="116745" name="Picture 9" descr="CHM130LogoEarlyAtom"/>
          <p:cNvPicPr>
            <a:picLocks noChangeAspect="1" noChangeArrowheads="1"/>
          </p:cNvPicPr>
          <p:nvPr/>
        </p:nvPicPr>
        <p:blipFill>
          <a:blip r:embed="rId3"/>
          <a:srcRect t="8475" r="61600" b="8475"/>
          <a:stretch>
            <a:fillRect/>
          </a:stretch>
        </p:blipFill>
        <p:spPr bwMode="auto">
          <a:xfrm>
            <a:off x="4191000" y="0"/>
            <a:ext cx="4495800" cy="3733800"/>
          </a:xfrm>
          <a:prstGeom prst="rect">
            <a:avLst/>
          </a:prstGeom>
          <a:noFill/>
          <a:ln w="9525">
            <a:noFill/>
            <a:miter lim="800000"/>
            <a:headEnd/>
            <a:tailEnd/>
          </a:ln>
        </p:spPr>
      </p:pic>
      <p:pic>
        <p:nvPicPr>
          <p:cNvPr id="116747" name="Picture 11" descr="hsp00102c04"/>
          <p:cNvPicPr>
            <a:picLocks noChangeAspect="1" noChangeArrowheads="1"/>
          </p:cNvPicPr>
          <p:nvPr/>
        </p:nvPicPr>
        <p:blipFill>
          <a:blip r:embed="rId4"/>
          <a:srcRect/>
          <a:stretch>
            <a:fillRect/>
          </a:stretch>
        </p:blipFill>
        <p:spPr bwMode="auto">
          <a:xfrm>
            <a:off x="5784850" y="3352800"/>
            <a:ext cx="3359150" cy="3505200"/>
          </a:xfrm>
          <a:prstGeom prst="rect">
            <a:avLst/>
          </a:prstGeom>
          <a:noFill/>
          <a:ln w="9525">
            <a:noFill/>
            <a:miter lim="800000"/>
            <a:headEnd/>
            <a:tailEnd/>
          </a:ln>
        </p:spPr>
      </p:pic>
      <p:pic>
        <p:nvPicPr>
          <p:cNvPr id="116749" name="Picture 13" descr="pentagram">
            <a:hlinkClick r:id="rId5"/>
          </p:cNvPr>
          <p:cNvPicPr>
            <a:picLocks noChangeAspect="1" noChangeArrowheads="1"/>
          </p:cNvPicPr>
          <p:nvPr/>
        </p:nvPicPr>
        <p:blipFill>
          <a:blip r:embed="rId6"/>
          <a:srcRect/>
          <a:stretch>
            <a:fillRect/>
          </a:stretch>
        </p:blipFill>
        <p:spPr bwMode="auto">
          <a:xfrm>
            <a:off x="0" y="0"/>
            <a:ext cx="4387850" cy="4476750"/>
          </a:xfrm>
          <a:prstGeom prst="rect">
            <a:avLst/>
          </a:prstGeom>
          <a:noFill/>
          <a:ln w="9525">
            <a:noFill/>
            <a:miter lim="800000"/>
            <a:headEnd/>
            <a:tailEnd/>
          </a:ln>
        </p:spPr>
      </p:pic>
      <p:sp>
        <p:nvSpPr>
          <p:cNvPr id="8195" name="Content Placeholder 2"/>
          <p:cNvSpPr>
            <a:spLocks noGrp="1"/>
          </p:cNvSpPr>
          <p:nvPr>
            <p:ph idx="4294967295"/>
          </p:nvPr>
        </p:nvSpPr>
        <p:spPr>
          <a:xfrm>
            <a:off x="76200" y="1341438"/>
            <a:ext cx="7315200" cy="5059362"/>
          </a:xfrm>
        </p:spPr>
        <p:txBody>
          <a:bodyPr/>
          <a:lstStyle/>
          <a:p>
            <a:pPr marL="273050" indent="-273050" eaLnBrk="1" hangingPunct="1"/>
            <a:r>
              <a:rPr lang="en-US" sz="2800" b="1" u="sng" dirty="0" smtClean="0">
                <a:cs typeface="Segoe UI" charset="0"/>
              </a:rPr>
              <a:t>Aristotle</a:t>
            </a:r>
          </a:p>
          <a:p>
            <a:pPr marL="639763" lvl="1" indent="-246063" eaLnBrk="1" hangingPunct="1"/>
            <a:r>
              <a:rPr lang="en-US" sz="2400" b="1" dirty="0" smtClean="0">
                <a:cs typeface="Segoe UI" charset="0"/>
              </a:rPr>
              <a:t>Contrary to Democritus, </a:t>
            </a:r>
            <a:r>
              <a:rPr lang="en-US" sz="2400" b="1" u="sng" dirty="0" smtClean="0">
                <a:solidFill>
                  <a:srgbClr val="CC00CC"/>
                </a:solidFill>
                <a:cs typeface="Segoe UI" charset="0"/>
              </a:rPr>
              <a:t>he believed all matter could be divided over and over into the same four elements.</a:t>
            </a:r>
          </a:p>
          <a:p>
            <a:pPr marL="639763" lvl="1" indent="-246063" eaLnBrk="1" hangingPunct="1"/>
            <a:r>
              <a:rPr lang="en-US" sz="2400" b="1" dirty="0" smtClean="0">
                <a:cs typeface="Segoe UI" charset="0"/>
              </a:rPr>
              <a:t>There were 4 elements: fire, air, earth and water.</a:t>
            </a:r>
          </a:p>
          <a:p>
            <a:pPr marL="639763" lvl="1" indent="-246063" eaLnBrk="1" hangingPunct="1"/>
            <a:r>
              <a:rPr lang="en-US" sz="2400" b="1" u="sng" dirty="0" smtClean="0">
                <a:cs typeface="Segoe UI" charset="0"/>
              </a:rPr>
              <a:t>The elements had combinations of 4 qualities: hot, cold, dry, and wet</a:t>
            </a:r>
          </a:p>
          <a:p>
            <a:pPr marL="639763" lvl="1" indent="-246063" eaLnBrk="1" hangingPunct="1"/>
            <a:r>
              <a:rPr lang="en-US" sz="2400" b="1" dirty="0" smtClean="0">
                <a:cs typeface="Segoe UI" charset="0"/>
              </a:rPr>
              <a:t>There was a 5</a:t>
            </a:r>
            <a:r>
              <a:rPr lang="en-US" sz="2400" b="1" baseline="30000" dirty="0" smtClean="0">
                <a:cs typeface="Segoe UI" charset="0"/>
              </a:rPr>
              <a:t>th</a:t>
            </a:r>
            <a:r>
              <a:rPr lang="en-US" sz="2400" b="1" dirty="0" smtClean="0">
                <a:cs typeface="Segoe UI" charset="0"/>
              </a:rPr>
              <a:t>…the stuff that makes up the heavens &amp; spirit that could turn anything into </a:t>
            </a:r>
            <a:r>
              <a:rPr lang="en-US" sz="2400" b="1" dirty="0" smtClean="0">
                <a:solidFill>
                  <a:schemeClr val="accent2"/>
                </a:solidFill>
                <a:cs typeface="Segoe UI" charset="0"/>
              </a:rPr>
              <a:t>gold</a:t>
            </a:r>
            <a:r>
              <a:rPr lang="en-US" sz="2400" b="1" dirty="0" smtClean="0">
                <a:cs typeface="Segoe UI" charset="0"/>
              </a:rPr>
              <a:t>.</a:t>
            </a:r>
          </a:p>
          <a:p>
            <a:pPr marL="639763" lvl="1" indent="-246063" eaLnBrk="1" hangingPunct="1"/>
            <a:r>
              <a:rPr lang="en-US" sz="2400" b="1" dirty="0" smtClean="0">
                <a:cs typeface="Segoe UI" charset="0"/>
              </a:rPr>
              <a:t>This lead to the study of alchemy… a 2,000 year hunt for a nonexistent formula for gold</a:t>
            </a:r>
            <a:r>
              <a:rPr lang="en-US" dirty="0" smtClean="0">
                <a:cs typeface="Segoe UI" charset="0"/>
              </a:rPr>
              <a:t>.</a:t>
            </a:r>
          </a:p>
        </p:txBody>
      </p:sp>
      <p:sp>
        <p:nvSpPr>
          <p:cNvPr id="30730" name="AutoShape 10"/>
          <p:cNvSpPr>
            <a:spLocks noChangeArrowheads="1"/>
          </p:cNvSpPr>
          <p:nvPr/>
        </p:nvSpPr>
        <p:spPr bwMode="auto">
          <a:xfrm rot="-125644">
            <a:off x="152400" y="228600"/>
            <a:ext cx="4038600" cy="3733800"/>
          </a:xfrm>
          <a:prstGeom prst="star5">
            <a:avLst/>
          </a:prstGeom>
          <a:noFill/>
          <a:ln w="50800">
            <a:solidFill>
              <a:srgbClr val="FF9900"/>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dissolve">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6745"/>
                                        </p:tgtEl>
                                        <p:attrNameLst>
                                          <p:attrName>style.visibility</p:attrName>
                                        </p:attrNameLst>
                                      </p:cBhvr>
                                      <p:to>
                                        <p:strVal val="visible"/>
                                      </p:to>
                                    </p:set>
                                    <p:animEffect transition="in" filter="dissolve">
                                      <p:cBhvr>
                                        <p:cTn id="12" dur="500"/>
                                        <p:tgtEl>
                                          <p:spTgt spid="1167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6747"/>
                                        </p:tgtEl>
                                        <p:attrNameLst>
                                          <p:attrName>style.visibility</p:attrName>
                                        </p:attrNameLst>
                                      </p:cBhvr>
                                      <p:to>
                                        <p:strVal val="visible"/>
                                      </p:to>
                                    </p:set>
                                    <p:animEffect transition="in" filter="dissolve">
                                      <p:cBhvr>
                                        <p:cTn id="22" dur="500"/>
                                        <p:tgtEl>
                                          <p:spTgt spid="11674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dissolve">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16749"/>
                                        </p:tgtEl>
                                        <p:attrNameLst>
                                          <p:attrName>style.visibility</p:attrName>
                                        </p:attrNameLst>
                                      </p:cBhvr>
                                      <p:to>
                                        <p:strVal val="visible"/>
                                      </p:to>
                                    </p:set>
                                    <p:animEffect transition="in" filter="wheel(4)">
                                      <p:cBhvr>
                                        <p:cTn id="37" dur="2000"/>
                                        <p:tgtEl>
                                          <p:spTgt spid="11674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730"/>
                                        </p:tgtEl>
                                        <p:attrNameLst>
                                          <p:attrName>style.visibility</p:attrName>
                                        </p:attrNameLst>
                                      </p:cBhvr>
                                      <p:to>
                                        <p:strVal val="visible"/>
                                      </p:to>
                                    </p:set>
                                    <p:animEffect transition="in" filter="dissolve">
                                      <p:cBhvr>
                                        <p:cTn id="42"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sz="3200" smtClean="0">
                <a:cs typeface="Segoe UI" charset="0"/>
              </a:rPr>
              <a:t>The Atomic Theory’s Dark Ages…</a:t>
            </a:r>
          </a:p>
        </p:txBody>
      </p:sp>
      <p:sp>
        <p:nvSpPr>
          <p:cNvPr id="32770" name="Rectangle 3"/>
          <p:cNvSpPr>
            <a:spLocks noGrp="1"/>
          </p:cNvSpPr>
          <p:nvPr>
            <p:ph type="body" idx="1"/>
          </p:nvPr>
        </p:nvSpPr>
        <p:spPr/>
        <p:txBody>
          <a:bodyPr/>
          <a:lstStyle/>
          <a:p>
            <a:pPr eaLnBrk="1" hangingPunct="1"/>
            <a:r>
              <a:rPr lang="en-US" smtClean="0">
                <a:cs typeface="Segoe UI" charset="0"/>
              </a:rPr>
              <a:t>The geo-centric, neo-centric view of atoms, matter, and the universe were perpetuated for thousands of years with the help of religious institutions and bad science.</a:t>
            </a:r>
          </a:p>
        </p:txBody>
      </p:sp>
      <p:pic>
        <p:nvPicPr>
          <p:cNvPr id="153604" name="Picture 4" descr="cosmos"/>
          <p:cNvPicPr>
            <a:picLocks noChangeAspect="1" noChangeArrowheads="1"/>
          </p:cNvPicPr>
          <p:nvPr/>
        </p:nvPicPr>
        <p:blipFill>
          <a:blip r:embed="rId2"/>
          <a:srcRect/>
          <a:stretch>
            <a:fillRect/>
          </a:stretch>
        </p:blipFill>
        <p:spPr bwMode="auto">
          <a:xfrm>
            <a:off x="2709863" y="381000"/>
            <a:ext cx="6434137" cy="6477000"/>
          </a:xfrm>
          <a:prstGeom prst="rect">
            <a:avLst/>
          </a:prstGeom>
          <a:noFill/>
          <a:ln w="9525">
            <a:noFill/>
            <a:miter lim="800000"/>
            <a:headEnd/>
            <a:tailEnd/>
          </a:ln>
        </p:spPr>
      </p:pic>
      <p:sp>
        <p:nvSpPr>
          <p:cNvPr id="30725" name="Text Box 5"/>
          <p:cNvSpPr txBox="1">
            <a:spLocks noChangeArrowheads="1"/>
          </p:cNvSpPr>
          <p:nvPr/>
        </p:nvSpPr>
        <p:spPr bwMode="auto">
          <a:xfrm>
            <a:off x="304800" y="4038600"/>
            <a:ext cx="8382000" cy="2528888"/>
          </a:xfrm>
          <a:prstGeom prst="rect">
            <a:avLst/>
          </a:prstGeom>
          <a:solidFill>
            <a:schemeClr val="bg1">
              <a:alpha val="52156"/>
            </a:schemeClr>
          </a:solidFill>
          <a:ln w="9525">
            <a:noFill/>
            <a:miter lim="800000"/>
            <a:headEnd/>
            <a:tailEnd/>
          </a:ln>
        </p:spPr>
        <p:txBody>
          <a:bodyPr>
            <a:spAutoFit/>
          </a:bodyPr>
          <a:lstStyle/>
          <a:p>
            <a:pPr>
              <a:spcBef>
                <a:spcPct val="20000"/>
              </a:spcBef>
              <a:buClr>
                <a:srgbClr val="45185D"/>
              </a:buClr>
              <a:buSzPct val="70000"/>
              <a:buFont typeface="Arial" charset="0"/>
              <a:buChar char="•"/>
            </a:pPr>
            <a:r>
              <a:rPr lang="en-US" sz="3200">
                <a:solidFill>
                  <a:srgbClr val="67258C"/>
                </a:solidFill>
                <a:latin typeface="Century Gothic" pitchFamily="34" charset="0"/>
              </a:rPr>
              <a:t>After the dark ages, scientists began using good science… </a:t>
            </a:r>
            <a:r>
              <a:rPr lang="en-US" sz="3200" i="1">
                <a:solidFill>
                  <a:srgbClr val="67258C"/>
                </a:solidFill>
                <a:latin typeface="Century Gothic" pitchFamily="34" charset="0"/>
              </a:rPr>
              <a:t>the scientific method</a:t>
            </a:r>
            <a:r>
              <a:rPr lang="en-US" sz="3200">
                <a:solidFill>
                  <a:srgbClr val="67258C"/>
                </a:solidFill>
                <a:latin typeface="Century Gothic" pitchFamily="34" charset="0"/>
              </a:rPr>
              <a:t>… to discover the truth about matter and atoms.</a:t>
            </a:r>
          </a:p>
          <a:p>
            <a:endParaRPr lang="en-US" sz="32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wipe(down)">
                                      <p:cBhvr>
                                        <p:cTn id="7" dur="1000"/>
                                        <p:tgtEl>
                                          <p:spTgt spid="1536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dissolve">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john-dalton"/>
          <p:cNvPicPr>
            <a:picLocks noChangeAspect="1" noChangeArrowheads="1"/>
          </p:cNvPicPr>
          <p:nvPr/>
        </p:nvPicPr>
        <p:blipFill>
          <a:blip r:embed="rId2"/>
          <a:srcRect/>
          <a:stretch>
            <a:fillRect/>
          </a:stretch>
        </p:blipFill>
        <p:spPr bwMode="auto">
          <a:xfrm>
            <a:off x="6353175" y="0"/>
            <a:ext cx="2790825" cy="3114675"/>
          </a:xfrm>
          <a:prstGeom prst="rect">
            <a:avLst/>
          </a:prstGeom>
          <a:noFill/>
          <a:ln w="9525">
            <a:noFill/>
            <a:miter lim="800000"/>
            <a:headEnd/>
            <a:tailEnd/>
          </a:ln>
        </p:spPr>
      </p:pic>
      <p:sp>
        <p:nvSpPr>
          <p:cNvPr id="32769" name="Title 1"/>
          <p:cNvSpPr>
            <a:spLocks noGrp="1"/>
          </p:cNvSpPr>
          <p:nvPr>
            <p:ph type="title" idx="4294967295"/>
          </p:nvPr>
        </p:nvSpPr>
        <p:spPr/>
        <p:txBody>
          <a:bodyPr lIns="0" rIns="0" bIns="0" anchor="b"/>
          <a:lstStyle/>
          <a:p>
            <a:pPr eaLnBrk="1" hangingPunct="1"/>
            <a:r>
              <a:rPr lang="en-US" dirty="0" smtClean="0">
                <a:cs typeface="Segoe UI" charset="0"/>
              </a:rPr>
              <a:t>Atomic Structure: Dalton (18</a:t>
            </a:r>
            <a:r>
              <a:rPr lang="en-US" dirty="0" smtClean="0">
                <a:solidFill>
                  <a:schemeClr val="bg1"/>
                </a:solidFill>
                <a:cs typeface="Segoe UI" charset="0"/>
              </a:rPr>
              <a:t>05)</a:t>
            </a:r>
          </a:p>
        </p:txBody>
      </p:sp>
      <p:pic>
        <p:nvPicPr>
          <p:cNvPr id="117765" name="Picture 5" descr="hsp00103c04"/>
          <p:cNvPicPr>
            <a:picLocks noChangeAspect="1" noChangeArrowheads="1"/>
          </p:cNvPicPr>
          <p:nvPr/>
        </p:nvPicPr>
        <p:blipFill>
          <a:blip r:embed="rId3"/>
          <a:srcRect r="4352" b="16216"/>
          <a:stretch>
            <a:fillRect/>
          </a:stretch>
        </p:blipFill>
        <p:spPr bwMode="auto">
          <a:xfrm>
            <a:off x="5410200" y="2133600"/>
            <a:ext cx="3733800" cy="4724400"/>
          </a:xfrm>
          <a:prstGeom prst="rect">
            <a:avLst/>
          </a:prstGeom>
          <a:noFill/>
          <a:ln w="9525">
            <a:noFill/>
            <a:miter lim="800000"/>
            <a:headEnd/>
            <a:tailEnd/>
          </a:ln>
        </p:spPr>
      </p:pic>
      <p:sp>
        <p:nvSpPr>
          <p:cNvPr id="33796" name="Content Placeholder 2"/>
          <p:cNvSpPr>
            <a:spLocks noGrp="1"/>
          </p:cNvSpPr>
          <p:nvPr>
            <p:ph idx="4294967295"/>
          </p:nvPr>
        </p:nvSpPr>
        <p:spPr>
          <a:xfrm>
            <a:off x="76200" y="1341438"/>
            <a:ext cx="8915400" cy="2239962"/>
          </a:xfrm>
        </p:spPr>
        <p:txBody>
          <a:bodyPr/>
          <a:lstStyle/>
          <a:p>
            <a:pPr marL="273050" indent="-273050" eaLnBrk="1" hangingPunct="1"/>
            <a:r>
              <a:rPr lang="en-US" sz="2800" b="1" dirty="0" smtClean="0">
                <a:cs typeface="Segoe UI" charset="0"/>
              </a:rPr>
              <a:t>Dalton’s Atomic Theory</a:t>
            </a:r>
          </a:p>
          <a:p>
            <a:pPr marL="639763" lvl="1" indent="-246063" eaLnBrk="1" hangingPunct="1"/>
            <a:r>
              <a:rPr lang="en-US" sz="2400" b="1" dirty="0" smtClean="0">
                <a:cs typeface="Segoe UI" charset="0"/>
              </a:rPr>
              <a:t>Studied behavior of gases.</a:t>
            </a:r>
          </a:p>
          <a:p>
            <a:pPr marL="1143000" lvl="2" indent="-228600" eaLnBrk="1" hangingPunct="1"/>
            <a:r>
              <a:rPr lang="en-US" sz="2000" b="1" dirty="0" smtClean="0">
                <a:cs typeface="Segoe UI" charset="0"/>
              </a:rPr>
              <a:t>Helped formulate gas theories an</a:t>
            </a:r>
            <a:r>
              <a:rPr lang="en-US" sz="2000" b="1" dirty="0" smtClean="0">
                <a:solidFill>
                  <a:schemeClr val="bg1"/>
                </a:solidFill>
                <a:cs typeface="Segoe UI" charset="0"/>
              </a:rPr>
              <a:t>d laws</a:t>
            </a:r>
            <a:r>
              <a:rPr lang="en-US" sz="2000" b="1" dirty="0" smtClean="0">
                <a:cs typeface="Segoe UI" charset="0"/>
              </a:rPr>
              <a:t>.</a:t>
            </a:r>
          </a:p>
          <a:p>
            <a:pPr marL="639763" lvl="1" indent="-246063" eaLnBrk="1" hangingPunct="1"/>
            <a:r>
              <a:rPr lang="en-US" sz="2400" b="1" dirty="0" smtClean="0">
                <a:cs typeface="Segoe UI" charset="0"/>
              </a:rPr>
              <a:t>Through his experiments claime</a:t>
            </a:r>
            <a:r>
              <a:rPr lang="en-US" sz="2400" b="1" dirty="0" smtClean="0">
                <a:solidFill>
                  <a:schemeClr val="bg1"/>
                </a:solidFill>
                <a:cs typeface="Segoe UI" charset="0"/>
              </a:rPr>
              <a:t>d that gas and matter </a:t>
            </a:r>
            <a:r>
              <a:rPr lang="en-US" sz="2400" b="1" dirty="0" smtClean="0">
                <a:cs typeface="Segoe UI" charset="0"/>
              </a:rPr>
              <a:t>consists of individual particles…</a:t>
            </a:r>
            <a:r>
              <a:rPr lang="en-US" sz="2400" b="1" dirty="0" smtClean="0">
                <a:solidFill>
                  <a:schemeClr val="bg1"/>
                </a:solidFill>
                <a:cs typeface="Segoe UI" charset="0"/>
              </a:rPr>
              <a:t>like Democritus.</a:t>
            </a:r>
          </a:p>
          <a:p>
            <a:pPr marL="639763" lvl="1" indent="-246063" eaLnBrk="1" hangingPunct="1"/>
            <a:endParaRPr lang="en-US" sz="2400" b="1" dirty="0" smtClean="0">
              <a:cs typeface="Segoe UI" charset="0"/>
            </a:endParaRPr>
          </a:p>
        </p:txBody>
      </p:sp>
      <p:sp>
        <p:nvSpPr>
          <p:cNvPr id="32773" name="Text Box 5"/>
          <p:cNvSpPr txBox="1">
            <a:spLocks noChangeArrowheads="1"/>
          </p:cNvSpPr>
          <p:nvPr/>
        </p:nvSpPr>
        <p:spPr bwMode="auto">
          <a:xfrm>
            <a:off x="190500" y="3597274"/>
            <a:ext cx="5105400" cy="3260725"/>
          </a:xfrm>
          <a:prstGeom prst="rect">
            <a:avLst/>
          </a:prstGeom>
          <a:noFill/>
          <a:ln w="9525">
            <a:noFill/>
            <a:miter lim="800000"/>
            <a:headEnd/>
            <a:tailEnd/>
          </a:ln>
        </p:spPr>
        <p:txBody>
          <a:bodyPr>
            <a:normAutofit fontScale="92500" lnSpcReduction="10000"/>
          </a:bodyPr>
          <a:lstStyle/>
          <a:p>
            <a:pPr>
              <a:buFont typeface="Arial" charset="0"/>
              <a:buChar char="→"/>
            </a:pPr>
            <a:r>
              <a:rPr lang="en-US" sz="2400" b="1" dirty="0" smtClean="0">
                <a:solidFill>
                  <a:srgbClr val="67258C"/>
                </a:solidFill>
              </a:rPr>
              <a:t>Confirmed Lavoisier’s Law of the Conservation of Matter</a:t>
            </a:r>
          </a:p>
          <a:p>
            <a:pPr lvl="1">
              <a:buFont typeface="Arial" charset="0"/>
              <a:buChar char="→"/>
            </a:pPr>
            <a:r>
              <a:rPr lang="en-US" sz="2400" b="1" dirty="0" smtClean="0">
                <a:solidFill>
                  <a:srgbClr val="67258C"/>
                </a:solidFill>
              </a:rPr>
              <a:t>Measured </a:t>
            </a:r>
            <a:r>
              <a:rPr lang="en-US" sz="2400" b="1" dirty="0">
                <a:solidFill>
                  <a:srgbClr val="67258C"/>
                </a:solidFill>
              </a:rPr>
              <a:t>masses of elements that combine when compounds are formed during reactions.</a:t>
            </a:r>
          </a:p>
          <a:p>
            <a:pPr lvl="1">
              <a:buFont typeface="Arial" charset="0"/>
              <a:buChar char="→"/>
            </a:pPr>
            <a:r>
              <a:rPr lang="en-US" sz="2400" b="1" dirty="0">
                <a:solidFill>
                  <a:srgbClr val="67258C"/>
                </a:solidFill>
              </a:rPr>
              <a:t>Noticed that ratio of elements in a compound never changed no matter how much was added.</a:t>
            </a:r>
          </a:p>
          <a:p>
            <a:pPr lvl="1">
              <a:buFont typeface="Arial" charset="0"/>
              <a:buChar char="→"/>
            </a:pPr>
            <a:r>
              <a:rPr lang="en-US" sz="2400" b="1" dirty="0">
                <a:solidFill>
                  <a:srgbClr val="67258C"/>
                </a:solidFill>
              </a:rPr>
              <a:t>Compounds, therefore, have a fixed composition.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7765"/>
                                        </p:tgtEl>
                                        <p:attrNameLst>
                                          <p:attrName>style.visibility</p:attrName>
                                        </p:attrNameLst>
                                      </p:cBhvr>
                                      <p:to>
                                        <p:strVal val="visible"/>
                                      </p:to>
                                    </p:set>
                                    <p:animEffect transition="in" filter="dissolve">
                                      <p:cBhvr>
                                        <p:cTn id="15"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lIns="0" rIns="0" bIns="0" anchor="b"/>
          <a:lstStyle/>
          <a:p>
            <a:pPr eaLnBrk="1" hangingPunct="1"/>
            <a:r>
              <a:rPr lang="en-US" sz="2800" smtClean="0">
                <a:cs typeface="Segoe UI" charset="0"/>
              </a:rPr>
              <a:t>Atomic Structure: </a:t>
            </a:r>
            <a:r>
              <a:rPr lang="en-US" sz="2400" smtClean="0">
                <a:cs typeface="Segoe UI" charset="0"/>
              </a:rPr>
              <a:t>Dalton’ s Theory</a:t>
            </a:r>
          </a:p>
        </p:txBody>
      </p:sp>
      <p:sp>
        <p:nvSpPr>
          <p:cNvPr id="35842" name="Content Placeholder 2"/>
          <p:cNvSpPr>
            <a:spLocks noGrp="1"/>
          </p:cNvSpPr>
          <p:nvPr>
            <p:ph idx="4294967295"/>
          </p:nvPr>
        </p:nvSpPr>
        <p:spPr>
          <a:xfrm>
            <a:off x="76200" y="1341438"/>
            <a:ext cx="8763000" cy="5059362"/>
          </a:xfrm>
        </p:spPr>
        <p:txBody>
          <a:bodyPr/>
          <a:lstStyle/>
          <a:p>
            <a:pPr marL="273050" indent="-273050" eaLnBrk="1" hangingPunct="1">
              <a:lnSpc>
                <a:spcPct val="90000"/>
              </a:lnSpc>
            </a:pPr>
            <a:r>
              <a:rPr lang="en-US" sz="2600" b="1" dirty="0" smtClean="0">
                <a:solidFill>
                  <a:schemeClr val="tx1"/>
                </a:solidFill>
                <a:cs typeface="Segoe UI" charset="0"/>
              </a:rPr>
              <a:t>His conclusion…</a:t>
            </a:r>
          </a:p>
          <a:p>
            <a:pPr marL="273050" indent="-273050" eaLnBrk="1" hangingPunct="1">
              <a:lnSpc>
                <a:spcPct val="90000"/>
              </a:lnSpc>
            </a:pPr>
            <a:r>
              <a:rPr lang="en-US" sz="2600" b="1" u="sng" dirty="0" smtClean="0">
                <a:solidFill>
                  <a:srgbClr val="FF0000"/>
                </a:solidFill>
                <a:cs typeface="Segoe UI" charset="0"/>
              </a:rPr>
              <a:t>All matter is made up of individual solids particles called atoms, which cannot be divided.</a:t>
            </a:r>
          </a:p>
          <a:p>
            <a:pPr marL="639763" lvl="1" indent="-246063" eaLnBrk="1" hangingPunct="1">
              <a:lnSpc>
                <a:spcPct val="90000"/>
              </a:lnSpc>
              <a:buFont typeface="Wingdings" pitchFamily="2" charset="2"/>
              <a:buChar char="Ø"/>
            </a:pPr>
            <a:r>
              <a:rPr lang="en-US" sz="2200" b="1" dirty="0" smtClean="0">
                <a:cs typeface="Segoe UI" charset="0"/>
              </a:rPr>
              <a:t>All Elements are composed of atoms</a:t>
            </a:r>
          </a:p>
          <a:p>
            <a:pPr marL="639763" lvl="1" indent="-246063" eaLnBrk="1" hangingPunct="1">
              <a:lnSpc>
                <a:spcPct val="90000"/>
              </a:lnSpc>
              <a:buFont typeface="Wingdings" pitchFamily="2" charset="2"/>
              <a:buChar char="Ø"/>
            </a:pPr>
            <a:endParaRPr lang="en-US" sz="2200" b="1" dirty="0" smtClean="0">
              <a:cs typeface="Segoe UI" charset="0"/>
            </a:endParaRPr>
          </a:p>
          <a:p>
            <a:pPr marL="639763" lvl="1" indent="-246063" eaLnBrk="1" hangingPunct="1">
              <a:lnSpc>
                <a:spcPct val="90000"/>
              </a:lnSpc>
              <a:buFont typeface="Wingdings" pitchFamily="2" charset="2"/>
              <a:buChar char="Ø"/>
            </a:pPr>
            <a:r>
              <a:rPr lang="en-US" sz="2200" b="1" dirty="0" smtClean="0">
                <a:cs typeface="Segoe UI" charset="0"/>
              </a:rPr>
              <a:t>All atoms of the same element have the same mass, and atoms of different elements have different masses.</a:t>
            </a:r>
          </a:p>
          <a:p>
            <a:pPr marL="639763" lvl="1" indent="-246063" eaLnBrk="1" hangingPunct="1">
              <a:lnSpc>
                <a:spcPct val="90000"/>
              </a:lnSpc>
              <a:buFont typeface="Wingdings" pitchFamily="2" charset="2"/>
              <a:buChar char="Ø"/>
            </a:pPr>
            <a:endParaRPr lang="en-US" sz="2200" b="1" dirty="0" smtClean="0">
              <a:cs typeface="Segoe UI" charset="0"/>
            </a:endParaRPr>
          </a:p>
          <a:p>
            <a:pPr marL="639763" lvl="1" indent="-246063" eaLnBrk="1" hangingPunct="1">
              <a:lnSpc>
                <a:spcPct val="90000"/>
              </a:lnSpc>
              <a:buFont typeface="Wingdings" pitchFamily="2" charset="2"/>
              <a:buChar char="Ø"/>
            </a:pPr>
            <a:r>
              <a:rPr lang="en-US" sz="2200" b="1" dirty="0" smtClean="0">
                <a:cs typeface="Segoe UI" charset="0"/>
              </a:rPr>
              <a:t>Compounds contain atoms of more than one element.</a:t>
            </a:r>
          </a:p>
          <a:p>
            <a:pPr marL="639763" lvl="1" indent="-246063" eaLnBrk="1" hangingPunct="1">
              <a:lnSpc>
                <a:spcPct val="90000"/>
              </a:lnSpc>
              <a:buFont typeface="Wingdings" pitchFamily="2" charset="2"/>
              <a:buChar char="Ø"/>
            </a:pPr>
            <a:endParaRPr lang="en-US" sz="2200" b="1" dirty="0" smtClean="0">
              <a:cs typeface="Segoe UI" charset="0"/>
            </a:endParaRPr>
          </a:p>
          <a:p>
            <a:pPr marL="639763" lvl="1" indent="-246063" eaLnBrk="1" hangingPunct="1">
              <a:lnSpc>
                <a:spcPct val="90000"/>
              </a:lnSpc>
              <a:buFont typeface="Wingdings" pitchFamily="2" charset="2"/>
              <a:buChar char="Ø"/>
            </a:pPr>
            <a:r>
              <a:rPr lang="en-US" sz="2200" b="1" dirty="0" smtClean="0">
                <a:cs typeface="Segoe UI" charset="0"/>
              </a:rPr>
              <a:t>In a particular compound, atoms of different elements always combine in the same way.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791" t="6017" r="10989" b="4885"/>
          <a:stretch/>
        </p:blipFill>
        <p:spPr>
          <a:xfrm>
            <a:off x="3581400" y="2743199"/>
            <a:ext cx="5562600" cy="4114801"/>
          </a:xfrm>
          <a:prstGeom prst="rect">
            <a:avLst/>
          </a:prstGeom>
        </p:spPr>
      </p:pic>
      <p:sp>
        <p:nvSpPr>
          <p:cNvPr id="34818" name="Rectangle 2"/>
          <p:cNvSpPr>
            <a:spLocks noGrp="1"/>
          </p:cNvSpPr>
          <p:nvPr>
            <p:ph type="title"/>
          </p:nvPr>
        </p:nvSpPr>
        <p:spPr/>
        <p:txBody>
          <a:bodyPr/>
          <a:lstStyle/>
          <a:p>
            <a:pPr eaLnBrk="1" hangingPunct="1"/>
            <a:r>
              <a:rPr lang="en-US" sz="3200" smtClean="0">
                <a:cs typeface="Segoe UI" charset="0"/>
              </a:rPr>
              <a:t>Dalton’s Atomic Model</a:t>
            </a:r>
          </a:p>
        </p:txBody>
      </p:sp>
      <p:sp>
        <p:nvSpPr>
          <p:cNvPr id="34819" name="Rectangle 3"/>
          <p:cNvSpPr>
            <a:spLocks noGrp="1"/>
          </p:cNvSpPr>
          <p:nvPr>
            <p:ph type="body" idx="1"/>
          </p:nvPr>
        </p:nvSpPr>
        <p:spPr>
          <a:xfrm>
            <a:off x="76200" y="1341438"/>
            <a:ext cx="6019800" cy="5364162"/>
          </a:xfrm>
          <a:solidFill>
            <a:schemeClr val="bg1">
              <a:alpha val="72000"/>
            </a:schemeClr>
          </a:solidFill>
        </p:spPr>
        <p:txBody>
          <a:bodyPr/>
          <a:lstStyle/>
          <a:p>
            <a:pPr eaLnBrk="1" hangingPunct="1"/>
            <a:r>
              <a:rPr lang="en-US" dirty="0" smtClean="0">
                <a:cs typeface="Segoe UI" charset="0"/>
              </a:rPr>
              <a:t>He believed that atoms were solid.</a:t>
            </a:r>
          </a:p>
          <a:p>
            <a:pPr marL="639763" lvl="1" indent="-246063" eaLnBrk="1" hangingPunct="1">
              <a:lnSpc>
                <a:spcPct val="90000"/>
              </a:lnSpc>
              <a:buFont typeface="Wingdings" pitchFamily="2" charset="2"/>
              <a:buChar char="Ø"/>
            </a:pPr>
            <a:r>
              <a:rPr lang="en-US" u="sng" dirty="0" smtClean="0">
                <a:cs typeface="Segoe UI" charset="0"/>
              </a:rPr>
              <a:t>His models were solid wooden spheres</a:t>
            </a:r>
            <a:r>
              <a:rPr lang="en-US" dirty="0" smtClean="0">
                <a:cs typeface="Segoe UI" charset="0"/>
              </a:rPr>
              <a:t>.</a:t>
            </a:r>
          </a:p>
          <a:p>
            <a:pPr marL="639763" lvl="1" indent="-246063" eaLnBrk="1" hangingPunct="1">
              <a:lnSpc>
                <a:spcPct val="90000"/>
              </a:lnSpc>
              <a:buFont typeface="Wingdings" pitchFamily="2" charset="2"/>
              <a:buChar char="Ø"/>
            </a:pPr>
            <a:endParaRPr lang="en-US" sz="2200" b="1" dirty="0">
              <a:cs typeface="Segoe UI" charset="0"/>
            </a:endParaRPr>
          </a:p>
          <a:p>
            <a:pPr marL="639763" lvl="1" indent="-246063" eaLnBrk="1" hangingPunct="1">
              <a:lnSpc>
                <a:spcPct val="90000"/>
              </a:lnSpc>
              <a:buFont typeface="Wingdings" pitchFamily="2" charset="2"/>
              <a:buChar char="Ø"/>
            </a:pPr>
            <a:endParaRPr lang="en-US" sz="2200" b="1" dirty="0" smtClean="0">
              <a:cs typeface="Segoe UI" charset="0"/>
            </a:endParaRPr>
          </a:p>
          <a:p>
            <a:pPr marL="639763" lvl="1" indent="-246063" eaLnBrk="1" hangingPunct="1">
              <a:lnSpc>
                <a:spcPct val="90000"/>
              </a:lnSpc>
              <a:buFont typeface="Wingdings" pitchFamily="2" charset="2"/>
              <a:buChar char="Ø"/>
            </a:pPr>
            <a:endParaRPr lang="en-US" sz="2200" b="1" dirty="0">
              <a:cs typeface="Segoe UI" charset="0"/>
            </a:endParaRPr>
          </a:p>
          <a:p>
            <a:pPr marL="639763" lvl="1" indent="-246063" eaLnBrk="1" hangingPunct="1">
              <a:lnSpc>
                <a:spcPct val="90000"/>
              </a:lnSpc>
              <a:buFont typeface="Wingdings" pitchFamily="2" charset="2"/>
              <a:buChar char="Ø"/>
            </a:pPr>
            <a:endParaRPr lang="en-US" sz="2200" b="1" dirty="0" smtClean="0">
              <a:cs typeface="Segoe UI" charset="0"/>
            </a:endParaRPr>
          </a:p>
          <a:p>
            <a:pPr marL="639763" lvl="1" indent="-246063" eaLnBrk="1" hangingPunct="1">
              <a:lnSpc>
                <a:spcPct val="90000"/>
              </a:lnSpc>
              <a:buFont typeface="Wingdings" pitchFamily="2" charset="2"/>
              <a:buChar char="Ø"/>
            </a:pPr>
            <a:endParaRPr lang="en-US" sz="2200" b="1" dirty="0">
              <a:cs typeface="Segoe UI" charset="0"/>
            </a:endParaRPr>
          </a:p>
          <a:p>
            <a:pPr marL="639763" lvl="1" indent="-246063" eaLnBrk="1" hangingPunct="1">
              <a:lnSpc>
                <a:spcPct val="90000"/>
              </a:lnSpc>
              <a:buFont typeface="Wingdings" pitchFamily="2" charset="2"/>
              <a:buChar char="Ø"/>
            </a:pPr>
            <a:endParaRPr lang="en-US" sz="2200" b="1" dirty="0">
              <a:cs typeface="Segoe UI" charset="0"/>
            </a:endParaRPr>
          </a:p>
          <a:p>
            <a:pPr marL="273050" indent="-273050" eaLnBrk="1" hangingPunct="1">
              <a:lnSpc>
                <a:spcPct val="90000"/>
              </a:lnSpc>
            </a:pPr>
            <a:r>
              <a:rPr lang="en-US" sz="2600" b="1" dirty="0" smtClean="0">
                <a:cs typeface="Segoe UI" charset="0"/>
              </a:rPr>
              <a:t>He came to a very </a:t>
            </a:r>
            <a:r>
              <a:rPr lang="en-US" sz="2600" b="1" dirty="0">
                <a:cs typeface="Segoe UI" charset="0"/>
              </a:rPr>
              <a:t>sound </a:t>
            </a:r>
            <a:r>
              <a:rPr lang="en-US" sz="2600" b="1" dirty="0" smtClean="0">
                <a:cs typeface="Segoe UI" charset="0"/>
              </a:rPr>
              <a:t>conclusion </a:t>
            </a:r>
            <a:r>
              <a:rPr lang="en-US" sz="2600" b="1" dirty="0">
                <a:cs typeface="Segoe UI" charset="0"/>
              </a:rPr>
              <a:t>but this, as science does, was revised and refined…</a:t>
            </a:r>
          </a:p>
          <a:p>
            <a:pPr eaLnBrk="1" hangingPunct="1"/>
            <a:endParaRPr lang="en-US" dirty="0" smtClean="0">
              <a:cs typeface="Segoe UI" charset="0"/>
            </a:endParaRPr>
          </a:p>
        </p:txBody>
      </p:sp>
      <p:sp>
        <p:nvSpPr>
          <p:cNvPr id="33798" name="Text Box 6"/>
          <p:cNvSpPr txBox="1">
            <a:spLocks noChangeArrowheads="1"/>
          </p:cNvSpPr>
          <p:nvPr/>
        </p:nvSpPr>
        <p:spPr bwMode="auto">
          <a:xfrm>
            <a:off x="190500" y="3349597"/>
            <a:ext cx="5943600" cy="1815882"/>
          </a:xfrm>
          <a:prstGeom prst="rect">
            <a:avLst/>
          </a:prstGeom>
          <a:solidFill>
            <a:schemeClr val="bg1">
              <a:alpha val="41960"/>
            </a:schemeClr>
          </a:solidFill>
          <a:ln w="9525">
            <a:noFill/>
            <a:miter lim="800000"/>
            <a:headEnd/>
            <a:tailEnd/>
          </a:ln>
        </p:spPr>
        <p:txBody>
          <a:bodyPr>
            <a:spAutoFit/>
          </a:bodyPr>
          <a:lstStyle/>
          <a:p>
            <a:r>
              <a:rPr lang="en-US" sz="2800" dirty="0">
                <a:solidFill>
                  <a:srgbClr val="67258C"/>
                </a:solidFill>
              </a:rPr>
              <a:t>What is a model again?</a:t>
            </a:r>
          </a:p>
          <a:p>
            <a:r>
              <a:rPr lang="en-US" sz="2800" dirty="0">
                <a:solidFill>
                  <a:srgbClr val="67258C"/>
                </a:solidFill>
              </a:rPr>
              <a:t>(- Scientific models are physical or mental representation of an object or an event</a:t>
            </a:r>
            <a:r>
              <a:rPr lang="en-US" sz="2800" dirty="0" smtClean="0">
                <a:solidFill>
                  <a:srgbClr val="67258C"/>
                </a:solidFill>
              </a:rPr>
              <a:t>.)</a:t>
            </a:r>
            <a:endParaRPr lang="en-US" sz="2800" dirty="0">
              <a:solidFill>
                <a:srgbClr val="67258C"/>
              </a:solidFill>
            </a:endParaRPr>
          </a:p>
        </p:txBody>
      </p:sp>
      <p:pic>
        <p:nvPicPr>
          <p:cNvPr id="33796" name="Picture 7" descr="hsp00104c0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4" b="100000" l="758" r="96591"/>
                    </a14:imgEffect>
                  </a14:imgLayer>
                </a14:imgProps>
              </a:ext>
            </a:extLst>
          </a:blip>
          <a:srcRect/>
          <a:stretch>
            <a:fillRect/>
          </a:stretch>
        </p:blipFill>
        <p:spPr bwMode="auto">
          <a:xfrm>
            <a:off x="5334000" y="21002"/>
            <a:ext cx="3810000" cy="304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dissolve">
                                      <p:cBhvr>
                                        <p:cTn id="11"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lIns="0" rIns="0" bIns="0" anchor="b"/>
          <a:lstStyle/>
          <a:p>
            <a:pPr eaLnBrk="1" hangingPunct="1"/>
            <a:r>
              <a:rPr lang="en-US" dirty="0" smtClean="0">
                <a:cs typeface="Segoe UI" charset="0"/>
              </a:rPr>
              <a:t>Atomic Structure. Thomson (1897)</a:t>
            </a:r>
          </a:p>
        </p:txBody>
      </p:sp>
      <p:sp>
        <p:nvSpPr>
          <p:cNvPr id="36866" name="Content Placeholder 2"/>
          <p:cNvSpPr>
            <a:spLocks noGrp="1"/>
          </p:cNvSpPr>
          <p:nvPr>
            <p:ph idx="4294967295"/>
          </p:nvPr>
        </p:nvSpPr>
        <p:spPr>
          <a:xfrm>
            <a:off x="76200" y="1341438"/>
            <a:ext cx="8839200" cy="2316162"/>
          </a:xfrm>
        </p:spPr>
        <p:txBody>
          <a:bodyPr/>
          <a:lstStyle/>
          <a:p>
            <a:pPr marL="273050" indent="-273050" eaLnBrk="1" hangingPunct="1">
              <a:lnSpc>
                <a:spcPct val="90000"/>
              </a:lnSpc>
            </a:pPr>
            <a:r>
              <a:rPr lang="en-US" b="1" dirty="0" smtClean="0">
                <a:cs typeface="Segoe UI" charset="0"/>
              </a:rPr>
              <a:t>Thomson’s Model of the Atom</a:t>
            </a:r>
          </a:p>
          <a:p>
            <a:pPr marL="639763" lvl="1" indent="-246063" eaLnBrk="1" hangingPunct="1">
              <a:lnSpc>
                <a:spcPct val="90000"/>
              </a:lnSpc>
            </a:pPr>
            <a:r>
              <a:rPr lang="en-US" b="1" dirty="0" smtClean="0">
                <a:cs typeface="Segoe UI" charset="0"/>
              </a:rPr>
              <a:t>At the time of his experiments, it was known that some materials have a positive or negative charge.</a:t>
            </a:r>
          </a:p>
        </p:txBody>
      </p:sp>
      <p:pic>
        <p:nvPicPr>
          <p:cNvPr id="36867" name="Picture 4" descr="jj-thomson-1-sized"/>
          <p:cNvPicPr>
            <a:picLocks noChangeAspect="1" noChangeArrowheads="1"/>
          </p:cNvPicPr>
          <p:nvPr/>
        </p:nvPicPr>
        <p:blipFill>
          <a:blip r:embed="rId2"/>
          <a:srcRect/>
          <a:stretch>
            <a:fillRect/>
          </a:stretch>
        </p:blipFill>
        <p:spPr bwMode="auto">
          <a:xfrm>
            <a:off x="6172200" y="2819400"/>
            <a:ext cx="2901950" cy="3581400"/>
          </a:xfrm>
          <a:prstGeom prst="rect">
            <a:avLst/>
          </a:prstGeom>
          <a:noFill/>
          <a:ln w="9525">
            <a:noFill/>
            <a:miter lim="800000"/>
            <a:headEnd/>
            <a:tailEnd/>
          </a:ln>
        </p:spPr>
      </p:pic>
      <p:sp>
        <p:nvSpPr>
          <p:cNvPr id="36868" name="Text Box 6"/>
          <p:cNvSpPr txBox="1">
            <a:spLocks noChangeArrowheads="1"/>
          </p:cNvSpPr>
          <p:nvPr/>
        </p:nvSpPr>
        <p:spPr bwMode="auto">
          <a:xfrm>
            <a:off x="193675" y="3124200"/>
            <a:ext cx="5867400" cy="3477875"/>
          </a:xfrm>
          <a:prstGeom prst="rect">
            <a:avLst/>
          </a:prstGeom>
          <a:noFill/>
          <a:ln w="9525">
            <a:noFill/>
            <a:miter lim="800000"/>
            <a:headEnd/>
            <a:tailEnd/>
          </a:ln>
        </p:spPr>
        <p:txBody>
          <a:bodyPr wrap="square">
            <a:spAutoFit/>
          </a:bodyPr>
          <a:lstStyle/>
          <a:p>
            <a:r>
              <a:rPr lang="en-US" sz="2000" b="1" dirty="0" smtClean="0">
                <a:solidFill>
                  <a:srgbClr val="67258C"/>
                </a:solidFill>
              </a:rPr>
              <a:t>What was known at the time...</a:t>
            </a:r>
            <a:endParaRPr lang="en-US" sz="2000" b="1" dirty="0">
              <a:solidFill>
                <a:srgbClr val="67258C"/>
              </a:solidFill>
            </a:endParaRPr>
          </a:p>
          <a:p>
            <a:pPr lvl="1"/>
            <a:r>
              <a:rPr lang="en-US" sz="2000" b="1" dirty="0">
                <a:solidFill>
                  <a:srgbClr val="67258C"/>
                </a:solidFill>
              </a:rPr>
              <a:t>Objects with like charges repel, unlike charges attract.</a:t>
            </a:r>
          </a:p>
          <a:p>
            <a:endParaRPr lang="en-US" sz="2000" b="1" dirty="0">
              <a:solidFill>
                <a:srgbClr val="67258C"/>
              </a:solidFill>
            </a:endParaRPr>
          </a:p>
          <a:p>
            <a:pPr lvl="1"/>
            <a:r>
              <a:rPr lang="en-US" sz="2000" b="1" dirty="0" smtClean="0">
                <a:solidFill>
                  <a:srgbClr val="67258C"/>
                </a:solidFill>
              </a:rPr>
              <a:t>Electric Current: Some </a:t>
            </a:r>
            <a:r>
              <a:rPr lang="en-US" sz="2000" b="1" dirty="0">
                <a:solidFill>
                  <a:srgbClr val="67258C"/>
                </a:solidFill>
              </a:rPr>
              <a:t>charged particles can flow from one location to </a:t>
            </a:r>
            <a:r>
              <a:rPr lang="en-US" sz="2000" b="1" dirty="0" smtClean="0">
                <a:solidFill>
                  <a:srgbClr val="67258C"/>
                </a:solidFill>
              </a:rPr>
              <a:t>another. When </a:t>
            </a:r>
            <a:r>
              <a:rPr lang="en-US" sz="2000" b="1" dirty="0">
                <a:solidFill>
                  <a:srgbClr val="67258C"/>
                </a:solidFill>
              </a:rPr>
              <a:t>charged particles flow it is called an electric current.</a:t>
            </a:r>
          </a:p>
          <a:p>
            <a:pPr lvl="1"/>
            <a:endParaRPr lang="en-US" sz="2000" b="1" dirty="0">
              <a:solidFill>
                <a:srgbClr val="67258C"/>
              </a:solidFill>
            </a:endParaRPr>
          </a:p>
          <a:p>
            <a:pPr lvl="1"/>
            <a:r>
              <a:rPr lang="en-US" sz="2000" b="1" dirty="0">
                <a:solidFill>
                  <a:srgbClr val="67258C"/>
                </a:solidFill>
              </a:rPr>
              <a:t>Also known was that atoms were neutral particles.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lIns="0" rIns="0" bIns="0" anchor="b"/>
          <a:lstStyle/>
          <a:p>
            <a:pPr eaLnBrk="1" hangingPunct="1"/>
            <a:r>
              <a:rPr lang="en-US" smtClean="0">
                <a:cs typeface="Segoe UI" charset="0"/>
              </a:rPr>
              <a:t>Atomic Structure</a:t>
            </a:r>
          </a:p>
        </p:txBody>
      </p:sp>
      <p:sp>
        <p:nvSpPr>
          <p:cNvPr id="37890" name="Content Placeholder 2"/>
          <p:cNvSpPr>
            <a:spLocks noGrp="1"/>
          </p:cNvSpPr>
          <p:nvPr>
            <p:ph idx="4294967295"/>
          </p:nvPr>
        </p:nvSpPr>
        <p:spPr/>
        <p:txBody>
          <a:bodyPr/>
          <a:lstStyle/>
          <a:p>
            <a:pPr marL="273050" indent="-273050" eaLnBrk="1" hangingPunct="1"/>
            <a:r>
              <a:rPr lang="en-US" sz="2800" b="1" dirty="0" smtClean="0">
                <a:cs typeface="Segoe UI" charset="0"/>
              </a:rPr>
              <a:t>Evidence for Subatomic Particles</a:t>
            </a:r>
          </a:p>
          <a:p>
            <a:pPr marL="639763" lvl="1" indent="-246063" eaLnBrk="1" hangingPunct="1"/>
            <a:r>
              <a:rPr lang="en-US" sz="2400" b="1" dirty="0" smtClean="0">
                <a:cs typeface="Segoe UI" charset="0"/>
              </a:rPr>
              <a:t>Thomson did experiments to demonstrate that particles came from the inside of atoms.</a:t>
            </a:r>
          </a:p>
          <a:p>
            <a:pPr marL="639763" lvl="1" indent="-246063" eaLnBrk="1" hangingPunct="1"/>
            <a:endParaRPr lang="en-US" sz="2400" b="1" dirty="0" smtClean="0">
              <a:cs typeface="Segoe UI" charset="0"/>
            </a:endParaRPr>
          </a:p>
          <a:p>
            <a:pPr marL="639763" lvl="1" indent="-246063" eaLnBrk="1" hangingPunct="1"/>
            <a:r>
              <a:rPr lang="en-US" sz="2400" b="1" u="sng" dirty="0" smtClean="0">
                <a:solidFill>
                  <a:srgbClr val="CC0000"/>
                </a:solidFill>
                <a:cs typeface="Segoe UI" charset="0"/>
              </a:rPr>
              <a:t>Thomson provided first evidence that atoms are made of even smaller particles… electrons… and then the logical opposite, protons</a:t>
            </a:r>
            <a:r>
              <a:rPr lang="en-US" sz="2400" b="1" dirty="0" smtClean="0">
                <a:solidFill>
                  <a:srgbClr val="CC0000"/>
                </a:solidFill>
                <a:cs typeface="Segoe UI" charset="0"/>
              </a:rPr>
              <a:t>.</a:t>
            </a:r>
          </a:p>
          <a:p>
            <a:pPr marL="639763" lvl="1" indent="-246063" eaLnBrk="1" hangingPunct="1"/>
            <a:endParaRPr lang="en-US" sz="2400" b="1" dirty="0" smtClean="0">
              <a:solidFill>
                <a:srgbClr val="CC0000"/>
              </a:solidFill>
              <a:cs typeface="Segoe UI" charset="0"/>
            </a:endParaRPr>
          </a:p>
          <a:p>
            <a:pPr marL="639763" lvl="1" indent="-246063" eaLnBrk="1" hangingPunct="1"/>
            <a:r>
              <a:rPr lang="en-US" sz="2400" b="1" dirty="0" smtClean="0">
                <a:cs typeface="Segoe UI" charset="0"/>
              </a:rPr>
              <a:t>This provided some consideration to the possibility that there were smaller particles, other than just the elements, that composed the atom.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subTitle" idx="4294967295"/>
          </p:nvPr>
        </p:nvSpPr>
        <p:spPr>
          <a:xfrm>
            <a:off x="152400" y="2832100"/>
            <a:ext cx="7854950" cy="2020888"/>
          </a:xfrm>
        </p:spPr>
        <p:txBody>
          <a:bodyPr lIns="0" rIns="18288"/>
          <a:lstStyle/>
          <a:p>
            <a:pPr marL="0" indent="0" algn="r" eaLnBrk="1" hangingPunct="1">
              <a:buFont typeface="Arial" charset="0"/>
              <a:buNone/>
            </a:pPr>
            <a:r>
              <a:rPr lang="en-US" dirty="0" smtClean="0">
                <a:cs typeface="Segoe UI" charset="0"/>
              </a:rPr>
              <a:t>Section 1</a:t>
            </a:r>
          </a:p>
          <a:p>
            <a:pPr marL="0" indent="0" algn="r" eaLnBrk="1" hangingPunct="1">
              <a:buFont typeface="Arial" charset="0"/>
              <a:buNone/>
            </a:pPr>
            <a:r>
              <a:rPr lang="en-US" dirty="0" smtClean="0">
                <a:cs typeface="Segoe UI" charset="0"/>
              </a:rPr>
              <a:t>Developing the Theory of Matter </a:t>
            </a:r>
          </a:p>
          <a:p>
            <a:pPr marL="0" indent="0" algn="r" eaLnBrk="1" hangingPunct="1">
              <a:buFont typeface="Arial" charset="0"/>
              <a:buNone/>
            </a:pPr>
            <a:r>
              <a:rPr lang="en-US" dirty="0" smtClean="0">
                <a:cs typeface="Segoe UI" charset="0"/>
              </a:rPr>
              <a:t>Based on Atoms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u="sng" dirty="0" smtClean="0">
                <a:cs typeface="Segoe UI" charset="0"/>
              </a:rPr>
              <a:t>Thomson’s Cathode Ray Experiment</a:t>
            </a:r>
          </a:p>
        </p:txBody>
      </p:sp>
      <p:pic>
        <p:nvPicPr>
          <p:cNvPr id="38914" name="Picture 3" descr="CH04_02a"/>
          <p:cNvPicPr>
            <a:picLocks noGrp="1" noChangeAspect="1" noChangeArrowheads="1"/>
          </p:cNvPicPr>
          <p:nvPr>
            <p:ph type="chart" sz="half" idx="1"/>
          </p:nvPr>
        </p:nvPicPr>
        <p:blipFill>
          <a:blip r:embed="rId2"/>
          <a:srcRect/>
          <a:stretch>
            <a:fillRect/>
          </a:stretch>
        </p:blipFill>
        <p:spPr>
          <a:xfrm>
            <a:off x="76200" y="2238375"/>
            <a:ext cx="4038600" cy="3265488"/>
          </a:xfrm>
        </p:spPr>
      </p:pic>
      <p:pic>
        <p:nvPicPr>
          <p:cNvPr id="38915" name="Picture 4" descr="CH04_02b"/>
          <p:cNvPicPr>
            <a:picLocks noGrp="1" noChangeAspect="1" noChangeArrowheads="1"/>
          </p:cNvPicPr>
          <p:nvPr>
            <p:ph type="body" sz="half" idx="2"/>
          </p:nvPr>
        </p:nvPicPr>
        <p:blipFill>
          <a:blip r:embed="rId3"/>
          <a:srcRect/>
          <a:stretch>
            <a:fillRect/>
          </a:stretch>
        </p:blipFill>
        <p:spPr>
          <a:xfrm>
            <a:off x="4267200" y="2147888"/>
            <a:ext cx="4876800" cy="4162425"/>
          </a:xfrm>
        </p:spPr>
      </p:pic>
      <p:sp>
        <p:nvSpPr>
          <p:cNvPr id="120838" name="Text Box 6"/>
          <p:cNvSpPr txBox="1">
            <a:spLocks noChangeArrowheads="1"/>
          </p:cNvSpPr>
          <p:nvPr/>
        </p:nvSpPr>
        <p:spPr bwMode="auto">
          <a:xfrm>
            <a:off x="6156325" y="0"/>
            <a:ext cx="2987675" cy="1917700"/>
          </a:xfrm>
          <a:prstGeom prst="rect">
            <a:avLst/>
          </a:prstGeom>
          <a:solidFill>
            <a:schemeClr val="bg1"/>
          </a:solidFill>
          <a:ln w="9525">
            <a:noFill/>
            <a:miter lim="800000"/>
            <a:headEnd/>
            <a:tailEnd/>
          </a:ln>
        </p:spPr>
        <p:txBody>
          <a:bodyPr>
            <a:spAutoFit/>
          </a:bodyPr>
          <a:lstStyle/>
          <a:p>
            <a:r>
              <a:rPr lang="en-US" sz="2400"/>
              <a:t>The positively charged plate attracted the negatively charged beam. </a:t>
            </a:r>
          </a:p>
        </p:txBody>
      </p:sp>
      <p:sp>
        <p:nvSpPr>
          <p:cNvPr id="120837" name="Line 5"/>
          <p:cNvSpPr>
            <a:spLocks noChangeShapeType="1"/>
          </p:cNvSpPr>
          <p:nvPr/>
        </p:nvSpPr>
        <p:spPr bwMode="auto">
          <a:xfrm>
            <a:off x="7467600" y="1524000"/>
            <a:ext cx="152400" cy="2057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P spid="1208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Rosinenkuchen_nach__Thompson_077"/>
          <p:cNvPicPr>
            <a:picLocks noChangeAspect="1" noChangeArrowheads="1"/>
          </p:cNvPicPr>
          <p:nvPr/>
        </p:nvPicPr>
        <p:blipFill>
          <a:blip r:embed="rId2"/>
          <a:srcRect r="13913" b="13913"/>
          <a:stretch>
            <a:fillRect/>
          </a:stretch>
        </p:blipFill>
        <p:spPr bwMode="auto">
          <a:xfrm>
            <a:off x="5867400" y="3314700"/>
            <a:ext cx="3276600" cy="32766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823998" y="-118123"/>
            <a:ext cx="3287205" cy="3346882"/>
          </a:xfrm>
          <a:prstGeom prst="rect">
            <a:avLst/>
          </a:prstGeom>
        </p:spPr>
      </p:pic>
      <p:sp>
        <p:nvSpPr>
          <p:cNvPr id="39938" name="Title 1"/>
          <p:cNvSpPr>
            <a:spLocks noGrp="1"/>
          </p:cNvSpPr>
          <p:nvPr>
            <p:ph type="title" idx="4294967295"/>
          </p:nvPr>
        </p:nvSpPr>
        <p:spPr/>
        <p:txBody>
          <a:bodyPr lIns="0" rIns="0" bIns="0" anchor="b"/>
          <a:lstStyle/>
          <a:p>
            <a:pPr eaLnBrk="1" hangingPunct="1"/>
            <a:r>
              <a:rPr lang="en-US" smtClean="0">
                <a:cs typeface="Segoe UI" charset="0"/>
              </a:rPr>
              <a:t>Atomic Structure</a:t>
            </a:r>
          </a:p>
        </p:txBody>
      </p:sp>
      <p:sp>
        <p:nvSpPr>
          <p:cNvPr id="39939" name="Content Placeholder 2"/>
          <p:cNvSpPr>
            <a:spLocks noGrp="1"/>
          </p:cNvSpPr>
          <p:nvPr>
            <p:ph idx="4294967295"/>
          </p:nvPr>
        </p:nvSpPr>
        <p:spPr>
          <a:xfrm>
            <a:off x="76200" y="1341438"/>
            <a:ext cx="6858000" cy="5059362"/>
          </a:xfrm>
        </p:spPr>
        <p:txBody>
          <a:bodyPr/>
          <a:lstStyle/>
          <a:p>
            <a:pPr marL="273050" indent="-273050" eaLnBrk="1" hangingPunct="1"/>
            <a:r>
              <a:rPr lang="en-US" b="1" u="sng" dirty="0" smtClean="0">
                <a:cs typeface="Segoe UI" charset="0"/>
              </a:rPr>
              <a:t>Thomson’s Model: Plum Pudding</a:t>
            </a:r>
          </a:p>
          <a:p>
            <a:pPr marL="639763" lvl="1" indent="-246063" eaLnBrk="1" hangingPunct="1"/>
            <a:r>
              <a:rPr lang="en-US" b="1" dirty="0" smtClean="0">
                <a:cs typeface="Segoe UI" charset="0"/>
              </a:rPr>
              <a:t>Atoms have no overall electrical charge…It’s neutral.</a:t>
            </a:r>
          </a:p>
          <a:p>
            <a:pPr marL="639763" lvl="1" indent="-246063" eaLnBrk="1" hangingPunct="1"/>
            <a:r>
              <a:rPr lang="en-US" b="1" u="sng" dirty="0" smtClean="0">
                <a:cs typeface="Segoe UI" charset="0"/>
              </a:rPr>
              <a:t>Thomson’s model scatters negative charges throughout positively charged matter. </a:t>
            </a:r>
          </a:p>
          <a:p>
            <a:pPr marL="639763" lvl="1" indent="-246063" eaLnBrk="1" hangingPunct="1"/>
            <a:r>
              <a:rPr lang="en-US" b="1" dirty="0" smtClean="0">
                <a:cs typeface="Segoe UI" charset="0"/>
              </a:rPr>
              <a:t>Model is called the “plum pudding” atomic model.</a:t>
            </a:r>
          </a:p>
        </p:txBody>
      </p:sp>
      <p:sp>
        <p:nvSpPr>
          <p:cNvPr id="122887" name="Line 7"/>
          <p:cNvSpPr>
            <a:spLocks noChangeShapeType="1"/>
          </p:cNvSpPr>
          <p:nvPr/>
        </p:nvSpPr>
        <p:spPr bwMode="auto">
          <a:xfrm flipV="1">
            <a:off x="2286000" y="4343400"/>
            <a:ext cx="5715000" cy="1676400"/>
          </a:xfrm>
          <a:prstGeom prst="line">
            <a:avLst/>
          </a:prstGeom>
          <a:noFill/>
          <a:ln w="9525">
            <a:solidFill>
              <a:schemeClr val="tx1"/>
            </a:solidFill>
            <a:round/>
            <a:headEnd/>
            <a:tailEnd type="triangle" w="med" len="med"/>
          </a:ln>
        </p:spPr>
        <p:txBody>
          <a:bodyPr/>
          <a:lstStyle/>
          <a:p>
            <a:endParaRPr lang="en-US"/>
          </a:p>
        </p:txBody>
      </p:sp>
      <p:sp>
        <p:nvSpPr>
          <p:cNvPr id="122888" name="Text Box 8"/>
          <p:cNvSpPr txBox="1">
            <a:spLocks noChangeArrowheads="1"/>
          </p:cNvSpPr>
          <p:nvPr/>
        </p:nvSpPr>
        <p:spPr bwMode="auto">
          <a:xfrm>
            <a:off x="457200" y="6019800"/>
            <a:ext cx="3524250" cy="366713"/>
          </a:xfrm>
          <a:prstGeom prst="rect">
            <a:avLst/>
          </a:prstGeom>
          <a:noFill/>
          <a:ln w="9525">
            <a:noFill/>
            <a:miter lim="800000"/>
            <a:headEnd/>
            <a:tailEnd/>
          </a:ln>
        </p:spPr>
        <p:txBody>
          <a:bodyPr wrap="none">
            <a:spAutoFit/>
          </a:bodyPr>
          <a:lstStyle/>
          <a:p>
            <a:r>
              <a:rPr lang="en-US"/>
              <a:t>Negatively charged particles in…</a:t>
            </a:r>
          </a:p>
        </p:txBody>
      </p:sp>
      <p:sp>
        <p:nvSpPr>
          <p:cNvPr id="122889" name="Text Box 9"/>
          <p:cNvSpPr txBox="1">
            <a:spLocks noChangeArrowheads="1"/>
          </p:cNvSpPr>
          <p:nvPr/>
        </p:nvSpPr>
        <p:spPr bwMode="auto">
          <a:xfrm>
            <a:off x="3848100" y="6005513"/>
            <a:ext cx="2724150" cy="366712"/>
          </a:xfrm>
          <a:prstGeom prst="rect">
            <a:avLst/>
          </a:prstGeom>
          <a:solidFill>
            <a:schemeClr val="bg1"/>
          </a:solidFill>
          <a:ln w="9525">
            <a:noFill/>
            <a:miter lim="800000"/>
            <a:headEnd/>
            <a:tailEnd/>
          </a:ln>
        </p:spPr>
        <p:txBody>
          <a:bodyPr wrap="none">
            <a:spAutoFit/>
          </a:bodyPr>
          <a:lstStyle/>
          <a:p>
            <a:r>
              <a:rPr lang="en-US"/>
              <a:t>positively charged matter</a:t>
            </a:r>
          </a:p>
        </p:txBody>
      </p:sp>
      <p:sp>
        <p:nvSpPr>
          <p:cNvPr id="122890" name="Line 10"/>
          <p:cNvSpPr>
            <a:spLocks noChangeShapeType="1"/>
          </p:cNvSpPr>
          <p:nvPr/>
        </p:nvSpPr>
        <p:spPr bwMode="auto">
          <a:xfrm flipV="1">
            <a:off x="5105400" y="4953000"/>
            <a:ext cx="205740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animBg="1"/>
      <p:bldP spid="122888" grpId="0"/>
      <p:bldP spid="122889" grpId="0" animBg="1"/>
      <p:bldP spid="1228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lIns="0" rIns="0" bIns="0" anchor="b"/>
          <a:lstStyle/>
          <a:p>
            <a:pPr eaLnBrk="1" hangingPunct="1"/>
            <a:r>
              <a:rPr lang="en-US" dirty="0" smtClean="0">
                <a:cs typeface="Segoe UI" charset="0"/>
              </a:rPr>
              <a:t>Atomic Structure. </a:t>
            </a:r>
            <a:r>
              <a:rPr lang="en-US" u="sng" dirty="0" smtClean="0">
                <a:cs typeface="Segoe UI" charset="0"/>
              </a:rPr>
              <a:t>Rutherford (1911)</a:t>
            </a:r>
          </a:p>
        </p:txBody>
      </p:sp>
      <p:sp>
        <p:nvSpPr>
          <p:cNvPr id="40962" name="Content Placeholder 2"/>
          <p:cNvSpPr>
            <a:spLocks noGrp="1"/>
          </p:cNvSpPr>
          <p:nvPr>
            <p:ph idx="4294967295"/>
          </p:nvPr>
        </p:nvSpPr>
        <p:spPr>
          <a:xfrm>
            <a:off x="0" y="1371600"/>
            <a:ext cx="6324600" cy="5059363"/>
          </a:xfrm>
        </p:spPr>
        <p:txBody>
          <a:bodyPr/>
          <a:lstStyle/>
          <a:p>
            <a:pPr marL="273050" indent="-273050" eaLnBrk="1" hangingPunct="1"/>
            <a:r>
              <a:rPr lang="en-US" sz="2800" b="1" dirty="0" smtClean="0">
                <a:cs typeface="Segoe UI" charset="0"/>
              </a:rPr>
              <a:t>Rutherford’s Atomic Theory</a:t>
            </a:r>
          </a:p>
          <a:p>
            <a:pPr marL="639763" lvl="1" indent="-246063" eaLnBrk="1" hangingPunct="1"/>
            <a:r>
              <a:rPr lang="en-US" sz="2400" b="1" dirty="0" smtClean="0">
                <a:cs typeface="Segoe UI" charset="0"/>
              </a:rPr>
              <a:t>Ernest Rutherford found that uranium puts out fast-moving particles that are positively charged.</a:t>
            </a:r>
          </a:p>
          <a:p>
            <a:pPr marL="639763" lvl="1" indent="-246063" eaLnBrk="1" hangingPunct="1"/>
            <a:endParaRPr lang="en-US" sz="2400" b="1" dirty="0" smtClean="0">
              <a:cs typeface="Segoe UI" charset="0"/>
            </a:endParaRPr>
          </a:p>
          <a:p>
            <a:pPr marL="639763" lvl="1" indent="-246063" eaLnBrk="1" hangingPunct="1"/>
            <a:r>
              <a:rPr lang="en-US" sz="2400" b="1" dirty="0" smtClean="0">
                <a:cs typeface="Segoe UI" charset="0"/>
              </a:rPr>
              <a:t>These positive particles are called </a:t>
            </a:r>
            <a:r>
              <a:rPr lang="en-US" sz="2400" b="1" i="1" dirty="0" smtClean="0">
                <a:cs typeface="Segoe UI" charset="0"/>
              </a:rPr>
              <a:t>alpha particles</a:t>
            </a:r>
            <a:r>
              <a:rPr lang="en-US" sz="2400" b="1" dirty="0" smtClean="0">
                <a:cs typeface="Segoe UI" charset="0"/>
              </a:rPr>
              <a:t>.</a:t>
            </a:r>
          </a:p>
          <a:p>
            <a:pPr marL="639763" lvl="1" indent="-246063" eaLnBrk="1" hangingPunct="1"/>
            <a:endParaRPr lang="en-US" sz="2400" b="1" dirty="0" smtClean="0">
              <a:cs typeface="Segoe UI" charset="0"/>
            </a:endParaRPr>
          </a:p>
          <a:p>
            <a:pPr marL="639763" lvl="1" indent="-246063" eaLnBrk="1" hangingPunct="1"/>
            <a:r>
              <a:rPr lang="en-US" sz="2400" b="1" dirty="0" smtClean="0">
                <a:cs typeface="Segoe UI" charset="0"/>
              </a:rPr>
              <a:t>Rutherford disproved Thomson when he determined that the positive charge of an atom is not evenly spread throughout the atom as previously thought. </a:t>
            </a:r>
          </a:p>
          <a:p>
            <a:pPr marL="273050" indent="-273050" eaLnBrk="1" hangingPunct="1"/>
            <a:endParaRPr lang="en-US" sz="2800" dirty="0" smtClean="0">
              <a:cs typeface="Segoe UI" charset="0"/>
            </a:endParaRPr>
          </a:p>
        </p:txBody>
      </p:sp>
      <p:pic>
        <p:nvPicPr>
          <p:cNvPr id="40963" name="Picture 4" descr="rutherford"/>
          <p:cNvPicPr>
            <a:picLocks noChangeAspect="1" noChangeArrowheads="1"/>
          </p:cNvPicPr>
          <p:nvPr/>
        </p:nvPicPr>
        <p:blipFill>
          <a:blip r:embed="rId2"/>
          <a:srcRect/>
          <a:stretch>
            <a:fillRect/>
          </a:stretch>
        </p:blipFill>
        <p:spPr bwMode="auto">
          <a:xfrm>
            <a:off x="6286500" y="2286000"/>
            <a:ext cx="285750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8" name="Picture 6" descr="Rutherford_atomic_model"/>
          <p:cNvPicPr>
            <a:picLocks noChangeAspect="1" noChangeArrowheads="1"/>
          </p:cNvPicPr>
          <p:nvPr/>
        </p:nvPicPr>
        <p:blipFill>
          <a:blip r:embed="rId2"/>
          <a:srcRect/>
          <a:stretch>
            <a:fillRect/>
          </a:stretch>
        </p:blipFill>
        <p:spPr bwMode="auto">
          <a:xfrm>
            <a:off x="6210300" y="3886200"/>
            <a:ext cx="2933700" cy="2971800"/>
          </a:xfrm>
          <a:prstGeom prst="rect">
            <a:avLst/>
          </a:prstGeom>
          <a:noFill/>
          <a:ln w="9525">
            <a:noFill/>
            <a:miter lim="800000"/>
            <a:headEnd/>
            <a:tailEnd/>
          </a:ln>
        </p:spPr>
      </p:pic>
      <p:pic>
        <p:nvPicPr>
          <p:cNvPr id="43010" name="Picture 8" descr="planetary_model"/>
          <p:cNvPicPr>
            <a:picLocks noChangeAspect="1" noChangeArrowheads="1"/>
          </p:cNvPicPr>
          <p:nvPr/>
        </p:nvPicPr>
        <p:blipFill>
          <a:blip r:embed="rId3"/>
          <a:srcRect/>
          <a:stretch>
            <a:fillRect/>
          </a:stretch>
        </p:blipFill>
        <p:spPr bwMode="auto">
          <a:xfrm rot="-1880309">
            <a:off x="5673926" y="-354731"/>
            <a:ext cx="3367199" cy="3797989"/>
          </a:xfrm>
          <a:prstGeom prst="rect">
            <a:avLst/>
          </a:prstGeom>
          <a:noFill/>
          <a:ln w="9525">
            <a:noFill/>
            <a:miter lim="800000"/>
            <a:headEnd/>
            <a:tailEnd/>
          </a:ln>
        </p:spPr>
      </p:pic>
      <p:sp>
        <p:nvSpPr>
          <p:cNvPr id="43011" name="Title 1"/>
          <p:cNvSpPr>
            <a:spLocks noGrp="1"/>
          </p:cNvSpPr>
          <p:nvPr>
            <p:ph type="title" idx="4294967295"/>
          </p:nvPr>
        </p:nvSpPr>
        <p:spPr>
          <a:xfrm>
            <a:off x="0" y="685800"/>
            <a:ext cx="8229600" cy="639763"/>
          </a:xfrm>
        </p:spPr>
        <p:txBody>
          <a:bodyPr lIns="0" rIns="0" bIns="0" anchor="b"/>
          <a:lstStyle/>
          <a:p>
            <a:pPr eaLnBrk="1" hangingPunct="1"/>
            <a:r>
              <a:rPr lang="en-US" smtClean="0">
                <a:cs typeface="Segoe UI" charset="0"/>
              </a:rPr>
              <a:t>Atomic Structure</a:t>
            </a:r>
          </a:p>
        </p:txBody>
      </p:sp>
      <p:sp>
        <p:nvSpPr>
          <p:cNvPr id="43012" name="Content Placeholder 2"/>
          <p:cNvSpPr>
            <a:spLocks noGrp="1"/>
          </p:cNvSpPr>
          <p:nvPr>
            <p:ph idx="4294967295"/>
          </p:nvPr>
        </p:nvSpPr>
        <p:spPr>
          <a:xfrm>
            <a:off x="0" y="1447800"/>
            <a:ext cx="7162800" cy="4953000"/>
          </a:xfrm>
        </p:spPr>
        <p:txBody>
          <a:bodyPr/>
          <a:lstStyle/>
          <a:p>
            <a:pPr marL="273050" indent="-273050" eaLnBrk="1" hangingPunct="1"/>
            <a:r>
              <a:rPr lang="en-US" b="1" dirty="0" smtClean="0">
                <a:cs typeface="Segoe UI" charset="0"/>
              </a:rPr>
              <a:t>Discovery of The Nucleus</a:t>
            </a:r>
          </a:p>
          <a:p>
            <a:pPr marL="639763" lvl="1" indent="-246063" eaLnBrk="1" hangingPunct="1"/>
            <a:r>
              <a:rPr lang="en-US" sz="2400" b="1" u="sng" dirty="0" smtClean="0">
                <a:solidFill>
                  <a:srgbClr val="CC0000"/>
                </a:solidFill>
                <a:cs typeface="Segoe UI" charset="0"/>
              </a:rPr>
              <a:t>Rutherford suggested the positive charges were concentrated in the central part of the atom.</a:t>
            </a:r>
          </a:p>
          <a:p>
            <a:pPr marL="639763" lvl="1" indent="-246063" eaLnBrk="1" hangingPunct="1"/>
            <a:r>
              <a:rPr lang="en-US" sz="2400" b="1" u="sng" dirty="0" smtClean="0">
                <a:cs typeface="Segoe UI" charset="0"/>
              </a:rPr>
              <a:t>He called it the nucleus.</a:t>
            </a:r>
          </a:p>
          <a:p>
            <a:pPr marL="273050" indent="-273050" eaLnBrk="1" hangingPunct="1"/>
            <a:r>
              <a:rPr lang="en-US" sz="2600" b="1" dirty="0" smtClean="0">
                <a:cs typeface="Segoe UI" charset="0"/>
              </a:rPr>
              <a:t>The </a:t>
            </a:r>
            <a:r>
              <a:rPr lang="en-US" sz="2600" b="1" dirty="0" smtClean="0">
                <a:solidFill>
                  <a:schemeClr val="hlink"/>
                </a:solidFill>
                <a:cs typeface="Segoe UI" charset="0"/>
              </a:rPr>
              <a:t>nucleus</a:t>
            </a:r>
            <a:r>
              <a:rPr lang="en-US" sz="2600" b="1" dirty="0" smtClean="0">
                <a:cs typeface="Segoe UI" charset="0"/>
              </a:rPr>
              <a:t> is in the center, </a:t>
            </a:r>
          </a:p>
          <a:p>
            <a:pPr marL="273050" indent="-273050" eaLnBrk="1" hangingPunct="1">
              <a:buFont typeface="Arial" charset="0"/>
              <a:buNone/>
            </a:pPr>
            <a:r>
              <a:rPr lang="en-US" sz="2600" b="1" dirty="0" smtClean="0">
                <a:cs typeface="Segoe UI" charset="0"/>
              </a:rPr>
              <a:t>     it is a dense area in the center, </a:t>
            </a:r>
          </a:p>
          <a:p>
            <a:pPr marL="273050" indent="-273050" eaLnBrk="1" hangingPunct="1">
              <a:buFont typeface="Arial" charset="0"/>
              <a:buNone/>
            </a:pPr>
            <a:r>
              <a:rPr lang="en-US" sz="2600" b="1" dirty="0" smtClean="0">
                <a:cs typeface="Segoe UI" charset="0"/>
              </a:rPr>
              <a:t>     it has mass and has a positive charge.</a:t>
            </a:r>
          </a:p>
          <a:p>
            <a:pPr marL="273050" indent="-273050" eaLnBrk="1" hangingPunct="1"/>
            <a:r>
              <a:rPr lang="en-US" sz="2600" b="1" dirty="0" smtClean="0">
                <a:cs typeface="Segoe UI" charset="0"/>
              </a:rPr>
              <a:t>All of an atom’s positive charge </a:t>
            </a:r>
          </a:p>
          <a:p>
            <a:pPr marL="273050" indent="-273050" eaLnBrk="1" hangingPunct="1">
              <a:buFont typeface="Arial" charset="0"/>
              <a:buNone/>
            </a:pPr>
            <a:r>
              <a:rPr lang="en-US" sz="2600" b="1" dirty="0" smtClean="0">
                <a:cs typeface="Segoe UI" charset="0"/>
              </a:rPr>
              <a:t>     is concentrated in the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dissolve">
                                      <p:cBhvr>
                                        <p:cTn id="7"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61912" y="299243"/>
            <a:ext cx="8229600" cy="639763"/>
          </a:xfrm>
        </p:spPr>
        <p:txBody>
          <a:bodyPr/>
          <a:lstStyle/>
          <a:p>
            <a:pPr eaLnBrk="1" hangingPunct="1"/>
            <a:r>
              <a:rPr lang="en-US" dirty="0" smtClean="0">
                <a:cs typeface="Segoe UI" charset="0"/>
              </a:rPr>
              <a:t>Rutherford’s “Gold Foil” Experiment… </a:t>
            </a:r>
            <a:r>
              <a:rPr lang="en-US" sz="2400" dirty="0" smtClean="0">
                <a:cs typeface="Segoe UI" charset="0"/>
              </a:rPr>
              <a:t>How he did it</a:t>
            </a:r>
          </a:p>
        </p:txBody>
      </p:sp>
      <p:pic>
        <p:nvPicPr>
          <p:cNvPr id="41986" name="Picture 3" descr="CH04-03"/>
          <p:cNvPicPr>
            <a:picLocks noGrp="1" noChangeAspect="1" noChangeArrowheads="1"/>
          </p:cNvPicPr>
          <p:nvPr>
            <p:ph type="chart" sz="half" idx="1"/>
          </p:nvPr>
        </p:nvPicPr>
        <p:blipFill>
          <a:blip r:embed="rId2"/>
          <a:srcRect l="45000"/>
          <a:stretch>
            <a:fillRect/>
          </a:stretch>
        </p:blipFill>
        <p:spPr>
          <a:xfrm>
            <a:off x="76200" y="2049463"/>
            <a:ext cx="4038600" cy="3643312"/>
          </a:xfrm>
        </p:spPr>
      </p:pic>
      <p:pic>
        <p:nvPicPr>
          <p:cNvPr id="41987" name="Picture 4" descr="CH04-03"/>
          <p:cNvPicPr>
            <a:picLocks noGrp="1" noChangeAspect="1" noChangeArrowheads="1"/>
          </p:cNvPicPr>
          <p:nvPr>
            <p:ph type="body" sz="half" idx="2"/>
          </p:nvPr>
        </p:nvPicPr>
        <p:blipFill>
          <a:blip r:embed="rId2"/>
          <a:srcRect r="64999"/>
          <a:stretch>
            <a:fillRect/>
          </a:stretch>
        </p:blipFill>
        <p:spPr>
          <a:xfrm>
            <a:off x="4500563" y="1341438"/>
            <a:ext cx="4414837" cy="5059362"/>
          </a:xfrm>
        </p:spPr>
      </p:pic>
      <p:sp>
        <p:nvSpPr>
          <p:cNvPr id="38917" name="Rectangle 5"/>
          <p:cNvSpPr>
            <a:spLocks noChangeArrowheads="1"/>
          </p:cNvSpPr>
          <p:nvPr/>
        </p:nvSpPr>
        <p:spPr bwMode="auto">
          <a:xfrm>
            <a:off x="4267200" y="3962400"/>
            <a:ext cx="4876800" cy="2895600"/>
          </a:xfrm>
          <a:prstGeom prst="rect">
            <a:avLst/>
          </a:prstGeom>
          <a:solidFill>
            <a:schemeClr val="bg1"/>
          </a:solidFill>
          <a:ln w="9525">
            <a:noFill/>
            <a:miter lim="800000"/>
            <a:headEnd/>
            <a:tailEnd/>
          </a:ln>
        </p:spPr>
        <p:txBody>
          <a:bodyPr wrap="none" anchor="ctr"/>
          <a:lstStyle/>
          <a:p>
            <a:endParaRPr lang="en-US"/>
          </a:p>
        </p:txBody>
      </p:sp>
      <p:sp>
        <p:nvSpPr>
          <p:cNvPr id="38919" name="Rectangle 7"/>
          <p:cNvSpPr>
            <a:spLocks noChangeArrowheads="1"/>
          </p:cNvSpPr>
          <p:nvPr/>
        </p:nvSpPr>
        <p:spPr bwMode="auto">
          <a:xfrm>
            <a:off x="4267200" y="1219200"/>
            <a:ext cx="4876800" cy="2895600"/>
          </a:xfrm>
          <a:prstGeom prst="rect">
            <a:avLst/>
          </a:prstGeom>
          <a:solidFill>
            <a:schemeClr val="bg1"/>
          </a:solidFill>
          <a:ln w="9525">
            <a:noFill/>
            <a:miter lim="800000"/>
            <a:headEnd/>
            <a:tailEnd/>
          </a:ln>
        </p:spPr>
        <p:txBody>
          <a:bodyPr wrap="none" anchor="ctr"/>
          <a:lstStyle/>
          <a:p>
            <a:endParaRPr lang="en-US"/>
          </a:p>
        </p:txBody>
      </p:sp>
      <p:pic>
        <p:nvPicPr>
          <p:cNvPr id="38918" name="Picture 3" descr="CH04-03"/>
          <p:cNvPicPr>
            <a:picLocks noChangeAspect="1" noChangeArrowheads="1"/>
          </p:cNvPicPr>
          <p:nvPr/>
        </p:nvPicPr>
        <p:blipFill>
          <a:blip r:embed="rId2"/>
          <a:srcRect l="45000"/>
          <a:stretch>
            <a:fillRect/>
          </a:stretch>
        </p:blipFill>
        <p:spPr bwMode="auto">
          <a:xfrm>
            <a:off x="0" y="1249363"/>
            <a:ext cx="7772400" cy="5608637"/>
          </a:xfrm>
          <a:prstGeom prst="rect">
            <a:avLst/>
          </a:prstGeom>
          <a:noFill/>
          <a:ln w="9525">
            <a:noFill/>
            <a:miter lim="800000"/>
            <a:headEnd/>
            <a:tailEnd/>
          </a:ln>
        </p:spPr>
      </p:pic>
      <p:sp>
        <p:nvSpPr>
          <p:cNvPr id="38920" name="Line 8"/>
          <p:cNvSpPr>
            <a:spLocks noChangeShapeType="1"/>
          </p:cNvSpPr>
          <p:nvPr/>
        </p:nvSpPr>
        <p:spPr bwMode="auto">
          <a:xfrm flipV="1">
            <a:off x="990600" y="152400"/>
            <a:ext cx="1905000" cy="5562600"/>
          </a:xfrm>
          <a:prstGeom prst="line">
            <a:avLst/>
          </a:prstGeom>
          <a:noFill/>
          <a:ln w="69850">
            <a:solidFill>
              <a:srgbClr val="008000"/>
            </a:solidFill>
            <a:round/>
            <a:headEnd/>
            <a:tailEnd type="triangle" w="med" len="med"/>
          </a:ln>
        </p:spPr>
        <p:txBody>
          <a:bodyPr/>
          <a:lstStyle/>
          <a:p>
            <a:endParaRPr lang="en-US"/>
          </a:p>
        </p:txBody>
      </p:sp>
      <p:sp>
        <p:nvSpPr>
          <p:cNvPr id="38921" name="Line 9"/>
          <p:cNvSpPr>
            <a:spLocks noChangeShapeType="1"/>
          </p:cNvSpPr>
          <p:nvPr/>
        </p:nvSpPr>
        <p:spPr bwMode="auto">
          <a:xfrm flipV="1">
            <a:off x="381000" y="228600"/>
            <a:ext cx="381000" cy="5619750"/>
          </a:xfrm>
          <a:prstGeom prst="line">
            <a:avLst/>
          </a:prstGeom>
          <a:noFill/>
          <a:ln w="69850">
            <a:solidFill>
              <a:srgbClr val="008000"/>
            </a:solidFill>
            <a:round/>
            <a:headEnd/>
            <a:tailEnd type="triangle" w="med" len="med"/>
          </a:ln>
        </p:spPr>
        <p:txBody>
          <a:bodyPr/>
          <a:lstStyle/>
          <a:p>
            <a:endParaRPr lang="en-US"/>
          </a:p>
        </p:txBody>
      </p:sp>
      <p:sp>
        <p:nvSpPr>
          <p:cNvPr id="38922" name="Line 10"/>
          <p:cNvSpPr>
            <a:spLocks noChangeShapeType="1"/>
          </p:cNvSpPr>
          <p:nvPr/>
        </p:nvSpPr>
        <p:spPr bwMode="auto">
          <a:xfrm flipV="1">
            <a:off x="1143000" y="152400"/>
            <a:ext cx="3962400" cy="5715000"/>
          </a:xfrm>
          <a:prstGeom prst="line">
            <a:avLst/>
          </a:prstGeom>
          <a:noFill/>
          <a:ln w="69850">
            <a:solidFill>
              <a:srgbClr val="008000"/>
            </a:solidFill>
            <a:round/>
            <a:headEnd/>
            <a:tailEnd type="triangle" w="med" len="med"/>
          </a:ln>
        </p:spPr>
        <p:txBody>
          <a:bodyPr/>
          <a:lstStyle/>
          <a:p>
            <a:endParaRPr lang="en-US"/>
          </a:p>
        </p:txBody>
      </p:sp>
      <p:sp>
        <p:nvSpPr>
          <p:cNvPr id="38923" name="Line 11"/>
          <p:cNvSpPr>
            <a:spLocks noChangeShapeType="1"/>
          </p:cNvSpPr>
          <p:nvPr/>
        </p:nvSpPr>
        <p:spPr bwMode="auto">
          <a:xfrm flipV="1">
            <a:off x="1333500" y="5562600"/>
            <a:ext cx="7810500" cy="695325"/>
          </a:xfrm>
          <a:prstGeom prst="line">
            <a:avLst/>
          </a:prstGeom>
          <a:noFill/>
          <a:ln w="69850">
            <a:solidFill>
              <a:srgbClr val="008000"/>
            </a:solidFill>
            <a:round/>
            <a:headEnd/>
            <a:tailEnd type="triangle" w="med" len="med"/>
          </a:ln>
        </p:spPr>
        <p:txBody>
          <a:bodyPr/>
          <a:lstStyle/>
          <a:p>
            <a:endParaRPr lang="en-US"/>
          </a:p>
        </p:txBody>
      </p:sp>
      <p:sp>
        <p:nvSpPr>
          <p:cNvPr id="2" name="TextBox 1"/>
          <p:cNvSpPr txBox="1"/>
          <p:nvPr/>
        </p:nvSpPr>
        <p:spPr>
          <a:xfrm>
            <a:off x="-7257" y="2933700"/>
            <a:ext cx="2598058" cy="1028700"/>
          </a:xfrm>
          <a:prstGeom prst="rect">
            <a:avLst/>
          </a:prstGeom>
          <a:solidFill>
            <a:schemeClr val="bg1">
              <a:alpha val="48000"/>
            </a:schemeClr>
          </a:solidFill>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rPr>
              <a:t>Isolated particles moving </a:t>
            </a:r>
          </a:p>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rPr>
              <a:t>directly at the gold foil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8918"/>
                                        </p:tgtEl>
                                      </p:cBhvr>
                                    </p:animEffect>
                                    <p:set>
                                      <p:cBhvr>
                                        <p:cTn id="7" dur="1" fill="hold">
                                          <p:stCondLst>
                                            <p:cond delay="499"/>
                                          </p:stCondLst>
                                        </p:cTn>
                                        <p:tgtEl>
                                          <p:spTgt spid="3891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8920"/>
                                        </p:tgtEl>
                                      </p:cBhvr>
                                    </p:animEffect>
                                    <p:set>
                                      <p:cBhvr>
                                        <p:cTn id="10" dur="1" fill="hold">
                                          <p:stCondLst>
                                            <p:cond delay="499"/>
                                          </p:stCondLst>
                                        </p:cTn>
                                        <p:tgtEl>
                                          <p:spTgt spid="3892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8922"/>
                                        </p:tgtEl>
                                      </p:cBhvr>
                                    </p:animEffect>
                                    <p:set>
                                      <p:cBhvr>
                                        <p:cTn id="13" dur="1" fill="hold">
                                          <p:stCondLst>
                                            <p:cond delay="499"/>
                                          </p:stCondLst>
                                        </p:cTn>
                                        <p:tgtEl>
                                          <p:spTgt spid="38922"/>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38923"/>
                                        </p:tgtEl>
                                      </p:cBhvr>
                                    </p:animEffect>
                                    <p:set>
                                      <p:cBhvr>
                                        <p:cTn id="16" dur="1" fill="hold">
                                          <p:stCondLst>
                                            <p:cond delay="499"/>
                                          </p:stCondLst>
                                        </p:cTn>
                                        <p:tgtEl>
                                          <p:spTgt spid="3892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38921"/>
                                        </p:tgtEl>
                                      </p:cBhvr>
                                    </p:animEffect>
                                    <p:set>
                                      <p:cBhvr>
                                        <p:cTn id="19" dur="1" fill="hold">
                                          <p:stCondLst>
                                            <p:cond delay="499"/>
                                          </p:stCondLst>
                                        </p:cTn>
                                        <p:tgtEl>
                                          <p:spTgt spid="389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38919"/>
                                        </p:tgtEl>
                                      </p:cBhvr>
                                    </p:animEffect>
                                    <p:set>
                                      <p:cBhvr>
                                        <p:cTn id="24" dur="1" fill="hold">
                                          <p:stCondLst>
                                            <p:cond delay="499"/>
                                          </p:stCondLst>
                                        </p:cTn>
                                        <p:tgtEl>
                                          <p:spTgt spid="389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38917"/>
                                        </p:tgtEl>
                                      </p:cBhvr>
                                    </p:animEffect>
                                    <p:set>
                                      <p:cBhvr>
                                        <p:cTn id="29" dur="1" fill="hold">
                                          <p:stCondLst>
                                            <p:cond delay="499"/>
                                          </p:stCondLst>
                                        </p:cTn>
                                        <p:tgtEl>
                                          <p:spTgt spid="38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9" grpId="0" animBg="1"/>
      <p:bldP spid="38920" grpId="0" animBg="1"/>
      <p:bldP spid="38921" grpId="0" animBg="1"/>
      <p:bldP spid="38922" grpId="0" animBg="1"/>
      <p:bldP spid="389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a:spLocks noChangeAspect="1"/>
          </p:cNvSpPr>
          <p:nvPr/>
        </p:nvSpPr>
        <p:spPr>
          <a:xfrm>
            <a:off x="7313694" y="-1524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7331528" y="2619172"/>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934200" y="1219200"/>
            <a:ext cx="2362200" cy="5372100"/>
            <a:chOff x="6934200" y="1219200"/>
            <a:chExt cx="2362200" cy="5372100"/>
          </a:xfrm>
        </p:grpSpPr>
        <p:sp>
          <p:nvSpPr>
            <p:cNvPr id="32" name="Oval 31"/>
            <p:cNvSpPr>
              <a:spLocks noChangeAspect="1"/>
            </p:cNvSpPr>
            <p:nvPr/>
          </p:nvSpPr>
          <p:spPr>
            <a:xfrm>
              <a:off x="6934200" y="12192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934200" y="42291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a:spLocks noChangeAspect="1"/>
          </p:cNvSpPr>
          <p:nvPr/>
        </p:nvSpPr>
        <p:spPr>
          <a:xfrm>
            <a:off x="6094494" y="-142672"/>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112328" y="26289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6172200" y="5425024"/>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p:txBody>
          <a:bodyPr/>
          <a:lstStyle/>
          <a:p>
            <a:r>
              <a:rPr lang="en-US" dirty="0" smtClean="0"/>
              <a:t>Rutherford’s Experiment</a:t>
            </a:r>
            <a:endParaRPr lang="en-US" dirty="0"/>
          </a:p>
        </p:txBody>
      </p:sp>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dirty="0" smtClean="0"/>
              <a:t>What was predicted… if Thompson was right.</a:t>
            </a:r>
          </a:p>
          <a:p>
            <a:endParaRPr lang="en-US" dirty="0"/>
          </a:p>
          <a:p>
            <a:endParaRPr lang="en-US" dirty="0" smtClean="0"/>
          </a:p>
          <a:p>
            <a:endParaRPr lang="en-US" dirty="0"/>
          </a:p>
          <a:p>
            <a:endParaRPr lang="en-US" dirty="0" smtClean="0"/>
          </a:p>
          <a:p>
            <a:endParaRPr lang="en-US" dirty="0"/>
          </a:p>
          <a:p>
            <a:r>
              <a:rPr lang="en-US" dirty="0" smtClean="0"/>
              <a:t>What he saw… made Thompson wrong.</a:t>
            </a:r>
            <a:endParaRPr lang="en-US" dirty="0"/>
          </a:p>
        </p:txBody>
      </p:sp>
      <p:sp>
        <p:nvSpPr>
          <p:cNvPr id="12" name="Oval 11"/>
          <p:cNvSpPr>
            <a:spLocks noChangeAspect="1"/>
          </p:cNvSpPr>
          <p:nvPr/>
        </p:nvSpPr>
        <p:spPr>
          <a:xfrm>
            <a:off x="-2743200" y="2286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3" name="Oval 12"/>
          <p:cNvSpPr>
            <a:spLocks noChangeAspect="1"/>
          </p:cNvSpPr>
          <p:nvPr/>
        </p:nvSpPr>
        <p:spPr>
          <a:xfrm>
            <a:off x="-1143000" y="262345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4" name="Oval 13"/>
          <p:cNvSpPr>
            <a:spLocks noChangeAspect="1"/>
          </p:cNvSpPr>
          <p:nvPr/>
        </p:nvSpPr>
        <p:spPr>
          <a:xfrm>
            <a:off x="-1828800" y="1905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5" name="Oval 14"/>
          <p:cNvSpPr>
            <a:spLocks noChangeAspect="1"/>
          </p:cNvSpPr>
          <p:nvPr/>
        </p:nvSpPr>
        <p:spPr>
          <a:xfrm>
            <a:off x="-533400" y="1524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6" name="Oval 15"/>
          <p:cNvSpPr>
            <a:spLocks noChangeAspect="1"/>
          </p:cNvSpPr>
          <p:nvPr/>
        </p:nvSpPr>
        <p:spPr>
          <a:xfrm>
            <a:off x="-1295400" y="3048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7" name="Oval 16"/>
          <p:cNvSpPr>
            <a:spLocks noChangeAspect="1"/>
          </p:cNvSpPr>
          <p:nvPr/>
        </p:nvSpPr>
        <p:spPr>
          <a:xfrm>
            <a:off x="5638800" y="43434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417286" y="529952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19" name="Oval 18"/>
          <p:cNvSpPr>
            <a:spLocks noChangeAspect="1"/>
          </p:cNvSpPr>
          <p:nvPr/>
        </p:nvSpPr>
        <p:spPr>
          <a:xfrm>
            <a:off x="-493486" y="563335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20" name="Oval 19"/>
          <p:cNvSpPr>
            <a:spLocks noChangeAspect="1"/>
          </p:cNvSpPr>
          <p:nvPr/>
        </p:nvSpPr>
        <p:spPr>
          <a:xfrm>
            <a:off x="-533400" y="49149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21" name="Oval 20"/>
          <p:cNvSpPr>
            <a:spLocks noChangeAspect="1"/>
          </p:cNvSpPr>
          <p:nvPr/>
        </p:nvSpPr>
        <p:spPr>
          <a:xfrm>
            <a:off x="-381000" y="45339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22" name="Oval 21"/>
          <p:cNvSpPr>
            <a:spLocks noChangeAspect="1"/>
          </p:cNvSpPr>
          <p:nvPr/>
        </p:nvSpPr>
        <p:spPr>
          <a:xfrm>
            <a:off x="-457200" y="60579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t>
            </a:r>
            <a:endParaRPr lang="en-US" sz="3600" b="1" dirty="0"/>
          </a:p>
        </p:txBody>
      </p:sp>
      <p:sp>
        <p:nvSpPr>
          <p:cNvPr id="23" name="TextBox 22"/>
          <p:cNvSpPr txBox="1"/>
          <p:nvPr/>
        </p:nvSpPr>
        <p:spPr>
          <a:xfrm>
            <a:off x="3429000" y="4985658"/>
            <a:ext cx="914400" cy="914400"/>
          </a:xfrm>
          <a:prstGeom prst="rect">
            <a:avLst/>
          </a:prstGeom>
        </p:spPr>
        <p:txBody>
          <a:bodyPr vert="horz" wrap="non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6000" b="0" i="0" u="none" strike="noStrike" kern="1200" cap="none" spc="0" normalizeH="0" baseline="0" noProof="0" dirty="0" smtClean="0">
                <a:ln>
                  <a:noFill/>
                </a:ln>
                <a:solidFill>
                  <a:schemeClr val="tx1"/>
                </a:solidFill>
                <a:effectLst/>
                <a:uLnTx/>
                <a:uFillTx/>
                <a:latin typeface="Perpetua" pitchFamily="18" charset="0"/>
                <a:ea typeface="+mj-ea"/>
                <a:cs typeface="+mj-cs"/>
              </a:rPr>
              <a:t>why?</a:t>
            </a:r>
          </a:p>
        </p:txBody>
      </p:sp>
      <p:sp>
        <p:nvSpPr>
          <p:cNvPr id="24" name="Oval 23"/>
          <p:cNvSpPr/>
          <p:nvPr/>
        </p:nvSpPr>
        <p:spPr>
          <a:xfrm>
            <a:off x="6550478" y="5239596"/>
            <a:ext cx="538844" cy="5476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a:t>
            </a:r>
            <a:endParaRPr lang="en-US" sz="5400" b="1" dirty="0"/>
          </a:p>
        </p:txBody>
      </p:sp>
      <p:sp>
        <p:nvSpPr>
          <p:cNvPr id="3" name="TextBox 2"/>
          <p:cNvSpPr txBox="1"/>
          <p:nvPr/>
        </p:nvSpPr>
        <p:spPr>
          <a:xfrm>
            <a:off x="1651000" y="6297450"/>
            <a:ext cx="4419600" cy="359099"/>
          </a:xfrm>
          <a:prstGeom prst="rect">
            <a:avLst/>
          </a:prstGeom>
        </p:spPr>
        <p:txBody>
          <a:bodyPr vert="horz" wrap="non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solidFill>
                  <a:schemeClr val="tx1"/>
                </a:solidFill>
                <a:effectLst/>
                <a:uLnTx/>
                <a:uFillTx/>
                <a:latin typeface="Perpetua" pitchFamily="18" charset="0"/>
                <a:ea typeface="+mj-ea"/>
                <a:cs typeface="+mj-cs"/>
              </a:rPr>
              <a:t>Btw. Like charges repel each other</a:t>
            </a:r>
          </a:p>
        </p:txBody>
      </p:sp>
      <p:pic>
        <p:nvPicPr>
          <p:cNvPr id="35" name="Picture 34"/>
          <p:cNvPicPr>
            <a:picLocks noChangeAspect="1"/>
          </p:cNvPicPr>
          <p:nvPr/>
        </p:nvPicPr>
        <p:blipFill>
          <a:blip r:embed="rId2"/>
          <a:stretch>
            <a:fillRect/>
          </a:stretch>
        </p:blipFill>
        <p:spPr>
          <a:xfrm>
            <a:off x="6676495" y="858024"/>
            <a:ext cx="479741" cy="560874"/>
          </a:xfrm>
          <a:prstGeom prst="rect">
            <a:avLst/>
          </a:prstGeom>
        </p:spPr>
      </p:pic>
      <p:pic>
        <p:nvPicPr>
          <p:cNvPr id="36" name="Picture 35"/>
          <p:cNvPicPr>
            <a:picLocks noChangeAspect="1"/>
          </p:cNvPicPr>
          <p:nvPr/>
        </p:nvPicPr>
        <p:blipFill>
          <a:blip r:embed="rId2"/>
          <a:stretch>
            <a:fillRect/>
          </a:stretch>
        </p:blipFill>
        <p:spPr>
          <a:xfrm>
            <a:off x="6851787" y="24740"/>
            <a:ext cx="479741" cy="560874"/>
          </a:xfrm>
          <a:prstGeom prst="rect">
            <a:avLst/>
          </a:prstGeom>
        </p:spPr>
      </p:pic>
      <p:pic>
        <p:nvPicPr>
          <p:cNvPr id="38" name="Picture 37"/>
          <p:cNvPicPr>
            <a:picLocks noChangeAspect="1"/>
          </p:cNvPicPr>
          <p:nvPr/>
        </p:nvPicPr>
        <p:blipFill>
          <a:blip r:embed="rId2"/>
          <a:stretch>
            <a:fillRect/>
          </a:stretch>
        </p:blipFill>
        <p:spPr>
          <a:xfrm>
            <a:off x="7702620" y="1172369"/>
            <a:ext cx="479741" cy="560874"/>
          </a:xfrm>
          <a:prstGeom prst="rect">
            <a:avLst/>
          </a:prstGeom>
        </p:spPr>
      </p:pic>
      <p:pic>
        <p:nvPicPr>
          <p:cNvPr id="41" name="Picture 40"/>
          <p:cNvPicPr>
            <a:picLocks noChangeAspect="1"/>
          </p:cNvPicPr>
          <p:nvPr/>
        </p:nvPicPr>
        <p:blipFill>
          <a:blip r:embed="rId2"/>
          <a:stretch>
            <a:fillRect/>
          </a:stretch>
        </p:blipFill>
        <p:spPr>
          <a:xfrm>
            <a:off x="8133107" y="2230642"/>
            <a:ext cx="479741" cy="560874"/>
          </a:xfrm>
          <a:prstGeom prst="rect">
            <a:avLst/>
          </a:prstGeom>
        </p:spPr>
      </p:pic>
      <p:pic>
        <p:nvPicPr>
          <p:cNvPr id="42" name="Picture 41"/>
          <p:cNvPicPr>
            <a:picLocks noChangeAspect="1"/>
          </p:cNvPicPr>
          <p:nvPr/>
        </p:nvPicPr>
        <p:blipFill>
          <a:blip r:embed="rId2"/>
          <a:stretch>
            <a:fillRect/>
          </a:stretch>
        </p:blipFill>
        <p:spPr>
          <a:xfrm>
            <a:off x="8872302" y="772626"/>
            <a:ext cx="479741" cy="560874"/>
          </a:xfrm>
          <a:prstGeom prst="rect">
            <a:avLst/>
          </a:prstGeom>
        </p:spPr>
      </p:pic>
      <p:pic>
        <p:nvPicPr>
          <p:cNvPr id="43" name="Picture 42"/>
          <p:cNvPicPr>
            <a:picLocks noChangeAspect="1"/>
          </p:cNvPicPr>
          <p:nvPr/>
        </p:nvPicPr>
        <p:blipFill>
          <a:blip r:embed="rId2"/>
          <a:stretch>
            <a:fillRect/>
          </a:stretch>
        </p:blipFill>
        <p:spPr>
          <a:xfrm>
            <a:off x="8272757" y="148879"/>
            <a:ext cx="479741" cy="560874"/>
          </a:xfrm>
          <a:prstGeom prst="rect">
            <a:avLst/>
          </a:prstGeom>
        </p:spPr>
      </p:pic>
      <p:pic>
        <p:nvPicPr>
          <p:cNvPr id="44" name="Picture 43"/>
          <p:cNvPicPr>
            <a:picLocks noChangeAspect="1"/>
          </p:cNvPicPr>
          <p:nvPr/>
        </p:nvPicPr>
        <p:blipFill>
          <a:blip r:embed="rId2"/>
          <a:stretch>
            <a:fillRect/>
          </a:stretch>
        </p:blipFill>
        <p:spPr>
          <a:xfrm>
            <a:off x="8365879" y="1462517"/>
            <a:ext cx="479741" cy="560874"/>
          </a:xfrm>
          <a:prstGeom prst="rect">
            <a:avLst/>
          </a:prstGeom>
        </p:spPr>
      </p:pic>
      <p:pic>
        <p:nvPicPr>
          <p:cNvPr id="45" name="Picture 44"/>
          <p:cNvPicPr>
            <a:picLocks noChangeAspect="1"/>
          </p:cNvPicPr>
          <p:nvPr/>
        </p:nvPicPr>
        <p:blipFill>
          <a:blip r:embed="rId2"/>
          <a:stretch>
            <a:fillRect/>
          </a:stretch>
        </p:blipFill>
        <p:spPr>
          <a:xfrm>
            <a:off x="8451987" y="2806764"/>
            <a:ext cx="479741" cy="560874"/>
          </a:xfrm>
          <a:prstGeom prst="rect">
            <a:avLst/>
          </a:prstGeom>
        </p:spPr>
      </p:pic>
      <p:pic>
        <p:nvPicPr>
          <p:cNvPr id="46" name="Picture 45"/>
          <p:cNvPicPr>
            <a:picLocks noChangeAspect="1"/>
          </p:cNvPicPr>
          <p:nvPr/>
        </p:nvPicPr>
        <p:blipFill>
          <a:blip r:embed="rId2"/>
          <a:stretch>
            <a:fillRect/>
          </a:stretch>
        </p:blipFill>
        <p:spPr>
          <a:xfrm>
            <a:off x="7469165" y="577587"/>
            <a:ext cx="479741" cy="560874"/>
          </a:xfrm>
          <a:prstGeom prst="rect">
            <a:avLst/>
          </a:prstGeom>
        </p:spPr>
      </p:pic>
      <p:sp>
        <p:nvSpPr>
          <p:cNvPr id="47" name="Oval 46"/>
          <p:cNvSpPr/>
          <p:nvPr/>
        </p:nvSpPr>
        <p:spPr>
          <a:xfrm>
            <a:off x="7979522" y="5162552"/>
            <a:ext cx="538844" cy="5476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a:t>
            </a:r>
            <a:endParaRPr lang="en-US" sz="5400" b="1" dirty="0"/>
          </a:p>
        </p:txBody>
      </p:sp>
      <p:sp>
        <p:nvSpPr>
          <p:cNvPr id="30" name="Oval 29"/>
          <p:cNvSpPr>
            <a:spLocks noChangeAspect="1"/>
          </p:cNvSpPr>
          <p:nvPr/>
        </p:nvSpPr>
        <p:spPr>
          <a:xfrm>
            <a:off x="7391400" y="5415296"/>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324227" y="6293894"/>
            <a:ext cx="538844" cy="5476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a:t>
            </a:r>
            <a:endParaRPr lang="en-US" sz="5400" b="1" dirty="0"/>
          </a:p>
        </p:txBody>
      </p:sp>
      <p:sp>
        <p:nvSpPr>
          <p:cNvPr id="49" name="Oval 48"/>
          <p:cNvSpPr/>
          <p:nvPr/>
        </p:nvSpPr>
        <p:spPr>
          <a:xfrm>
            <a:off x="7089322" y="3551537"/>
            <a:ext cx="538844" cy="5476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a:t>
            </a:r>
            <a:endParaRPr lang="en-US" sz="5400" b="1" dirty="0"/>
          </a:p>
        </p:txBody>
      </p:sp>
      <p:sp>
        <p:nvSpPr>
          <p:cNvPr id="6" name="Oval 5"/>
          <p:cNvSpPr>
            <a:spLocks noChangeAspect="1"/>
          </p:cNvSpPr>
          <p:nvPr/>
        </p:nvSpPr>
        <p:spPr>
          <a:xfrm>
            <a:off x="5638800" y="1333500"/>
            <a:ext cx="2362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400031" y="1382226"/>
            <a:ext cx="479741" cy="560874"/>
          </a:xfrm>
          <a:prstGeom prst="rect">
            <a:avLst/>
          </a:prstGeom>
        </p:spPr>
      </p:pic>
      <p:pic>
        <p:nvPicPr>
          <p:cNvPr id="34" name="Picture 33"/>
          <p:cNvPicPr>
            <a:picLocks noChangeAspect="1"/>
          </p:cNvPicPr>
          <p:nvPr/>
        </p:nvPicPr>
        <p:blipFill>
          <a:blip r:embed="rId2"/>
          <a:stretch>
            <a:fillRect/>
          </a:stretch>
        </p:blipFill>
        <p:spPr>
          <a:xfrm>
            <a:off x="7113429" y="2919963"/>
            <a:ext cx="479741" cy="560874"/>
          </a:xfrm>
          <a:prstGeom prst="rect">
            <a:avLst/>
          </a:prstGeom>
        </p:spPr>
      </p:pic>
      <p:pic>
        <p:nvPicPr>
          <p:cNvPr id="37" name="Picture 36"/>
          <p:cNvPicPr>
            <a:picLocks noChangeAspect="1"/>
          </p:cNvPicPr>
          <p:nvPr/>
        </p:nvPicPr>
        <p:blipFill>
          <a:blip r:embed="rId2"/>
          <a:stretch>
            <a:fillRect/>
          </a:stretch>
        </p:blipFill>
        <p:spPr>
          <a:xfrm>
            <a:off x="7009631" y="1991826"/>
            <a:ext cx="479741" cy="560874"/>
          </a:xfrm>
          <a:prstGeom prst="rect">
            <a:avLst/>
          </a:prstGeom>
        </p:spPr>
      </p:pic>
      <p:pic>
        <p:nvPicPr>
          <p:cNvPr id="39" name="Picture 38"/>
          <p:cNvPicPr>
            <a:picLocks noChangeAspect="1"/>
          </p:cNvPicPr>
          <p:nvPr/>
        </p:nvPicPr>
        <p:blipFill>
          <a:blip r:embed="rId2"/>
          <a:stretch>
            <a:fillRect/>
          </a:stretch>
        </p:blipFill>
        <p:spPr>
          <a:xfrm>
            <a:off x="6100569" y="2096846"/>
            <a:ext cx="479741" cy="560874"/>
          </a:xfrm>
          <a:prstGeom prst="rect">
            <a:avLst/>
          </a:prstGeom>
        </p:spPr>
      </p:pic>
      <p:pic>
        <p:nvPicPr>
          <p:cNvPr id="40" name="Picture 39"/>
          <p:cNvPicPr>
            <a:picLocks noChangeAspect="1"/>
          </p:cNvPicPr>
          <p:nvPr/>
        </p:nvPicPr>
        <p:blipFill>
          <a:blip r:embed="rId2"/>
          <a:stretch>
            <a:fillRect/>
          </a:stretch>
        </p:blipFill>
        <p:spPr>
          <a:xfrm>
            <a:off x="6273098" y="2852058"/>
            <a:ext cx="479741" cy="560874"/>
          </a:xfrm>
          <a:prstGeom prst="rect">
            <a:avLst/>
          </a:prstGeom>
        </p:spPr>
      </p:pic>
    </p:spTree>
    <p:extLst>
      <p:ext uri="{BB962C8B-B14F-4D97-AF65-F5344CB8AC3E}">
        <p14:creationId xmlns:p14="http://schemas.microsoft.com/office/powerpoint/2010/main" val="38499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800"/>
                                  </p:stCondLst>
                                  <p:childTnLst>
                                    <p:animMotion origin="layout" path="M 0 3.33333E-6 C 0.26875 0.00092 0.49132 0.00902 1.02639 0.01111 C 1.40694 0.07592 1.04722 0.01481 1.45 0.08333 " pathEditMode="relative" rAng="0" ptsTypes="fff">
                                      <p:cBhvr>
                                        <p:cTn id="6" dur="1000" fill="hold"/>
                                        <p:tgtEl>
                                          <p:spTgt spid="12"/>
                                        </p:tgtEl>
                                        <p:attrNameLst>
                                          <p:attrName>ppt_x</p:attrName>
                                          <p:attrName>ppt_y</p:attrName>
                                        </p:attrNameLst>
                                      </p:cBhvr>
                                      <p:rCtr x="72500" y="4167"/>
                                    </p:animMotion>
                                  </p:childTnLst>
                                </p:cTn>
                              </p:par>
                              <p:par>
                                <p:cTn id="7" presetID="0" presetClass="path" presetSubtype="0" repeatCount="indefinite" fill="hold" grpId="0" nodeType="withEffect">
                                  <p:stCondLst>
                                    <p:cond delay="300"/>
                                  </p:stCondLst>
                                  <p:childTnLst>
                                    <p:animMotion origin="layout" path="M -0.00069 -0.00532 C 0.26806 -0.0044 0.2151 -0.00741 0.75 -0.00532 C 1.05122 -0.12708 0.7776 -0.01412 1.11788 -0.15301 " pathEditMode="relative" rAng="0" ptsTypes="AAA">
                                      <p:cBhvr>
                                        <p:cTn id="8" dur="1000" fill="hold"/>
                                        <p:tgtEl>
                                          <p:spTgt spid="13"/>
                                        </p:tgtEl>
                                        <p:attrNameLst>
                                          <p:attrName>ppt_x</p:attrName>
                                          <p:attrName>ppt_y</p:attrName>
                                        </p:attrNameLst>
                                      </p:cBhvr>
                                      <p:rCtr x="55920" y="-7384"/>
                                    </p:animMotion>
                                  </p:childTnLst>
                                </p:cTn>
                              </p:par>
                              <p:par>
                                <p:cTn id="9" presetID="0" presetClass="path" presetSubtype="0" repeatCount="indefinite" fill="hold" grpId="0" nodeType="withEffect">
                                  <p:stCondLst>
                                    <p:cond delay="0"/>
                                  </p:stCondLst>
                                  <p:childTnLst>
                                    <p:animMotion origin="layout" path="M -0.00069 -0.00532 C 0.26788 -0.0044 0.32309 -0.00764 0.85816 -0.00555 C 1.32639 -0.05185 0.89722 -0.00741 1.34583 -0.0537 " pathEditMode="relative" rAng="0" ptsTypes="fff">
                                      <p:cBhvr>
                                        <p:cTn id="10" dur="1000" fill="hold"/>
                                        <p:tgtEl>
                                          <p:spTgt spid="14"/>
                                        </p:tgtEl>
                                        <p:attrNameLst>
                                          <p:attrName>ppt_x</p:attrName>
                                          <p:attrName>ppt_y</p:attrName>
                                        </p:attrNameLst>
                                      </p:cBhvr>
                                      <p:rCtr x="67326" y="-2384"/>
                                    </p:animMotion>
                                  </p:childTnLst>
                                </p:cTn>
                              </p:par>
                              <p:par>
                                <p:cTn id="11" presetID="0" presetClass="path" presetSubtype="0" repeatCount="indefinite" fill="hold" grpId="0" nodeType="withEffect">
                                  <p:stCondLst>
                                    <p:cond delay="500"/>
                                  </p:stCondLst>
                                  <p:childTnLst>
                                    <p:animMotion origin="layout" path="M -0.00069 -0.00532 C 0.26806 -0.00439 0.2151 -0.0074 0.75 -0.00532 C 1.02986 -0.19977 0.85035 -0.07722 1.11389 -0.26127 " pathEditMode="relative" rAng="0" ptsTypes="fff">
                                      <p:cBhvr>
                                        <p:cTn id="12" dur="1000" fill="hold"/>
                                        <p:tgtEl>
                                          <p:spTgt spid="15"/>
                                        </p:tgtEl>
                                        <p:attrNameLst>
                                          <p:attrName>ppt_x</p:attrName>
                                          <p:attrName>ppt_y</p:attrName>
                                        </p:attrNameLst>
                                      </p:cBhvr>
                                      <p:rCtr x="55729" y="-12763"/>
                                    </p:animMotion>
                                  </p:childTnLst>
                                </p:cTn>
                              </p:par>
                              <p:par>
                                <p:cTn id="13" presetID="0" presetClass="path" presetSubtype="0" repeatCount="indefinite" fill="hold" grpId="0" nodeType="withEffect">
                                  <p:stCondLst>
                                    <p:cond delay="500"/>
                                  </p:stCondLst>
                                  <p:childTnLst>
                                    <p:animMotion origin="layout" path="M -0.00069 -0.00533 C 0.26806 -0.0044 0.28872 -0.00764 0.82361 -0.00556 C 1.11094 0.28009 1.02726 0.1956 1.20417 0.35741 " pathEditMode="relative" rAng="0" ptsTypes="fff">
                                      <p:cBhvr>
                                        <p:cTn id="14" dur="1000" fill="hold"/>
                                        <p:tgtEl>
                                          <p:spTgt spid="16"/>
                                        </p:tgtEl>
                                        <p:attrNameLst>
                                          <p:attrName>ppt_x</p:attrName>
                                          <p:attrName>ppt_y</p:attrName>
                                        </p:attrNameLst>
                                      </p:cBhvr>
                                      <p:rCtr x="60243" y="1800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repeatCount="indefinite" fill="hold" grpId="0" nodeType="clickEffect">
                                  <p:stCondLst>
                                    <p:cond delay="500"/>
                                  </p:stCondLst>
                                  <p:childTnLst>
                                    <p:animMotion origin="layout" path="M -0.00069 -0.00532 C 0.26806 -0.0044 0.2151 -0.0074 0.75 -0.00532 C 0.10156 0.17572 0.3 0.11861 -0.04601 0.22011 " pathEditMode="relative" rAng="0" ptsTypes="fff">
                                      <p:cBhvr>
                                        <p:cTn id="18" dur="1000" fill="hold"/>
                                        <p:tgtEl>
                                          <p:spTgt spid="18"/>
                                        </p:tgtEl>
                                        <p:attrNameLst>
                                          <p:attrName>ppt_x</p:attrName>
                                          <p:attrName>ppt_y</p:attrName>
                                        </p:attrNameLst>
                                      </p:cBhvr>
                                      <p:rCtr x="35260" y="11168"/>
                                    </p:animMotion>
                                  </p:childTnLst>
                                </p:cTn>
                              </p:par>
                              <p:par>
                                <p:cTn id="19" presetID="0" presetClass="path" presetSubtype="0" repeatCount="indefinite" fill="hold" grpId="0" nodeType="withEffect">
                                  <p:stCondLst>
                                    <p:cond delay="0"/>
                                  </p:stCondLst>
                                  <p:childTnLst>
                                    <p:animMotion origin="layout" path="M -0.0007 -0.00532 C 0.26805 -0.00439 0.2151 -0.0074 0.75 -0.00532 C 0.57812 0.18405 0.69566 0.05295 0.48298 0.30243 " pathEditMode="relative" rAng="0" ptsTypes="fff">
                                      <p:cBhvr>
                                        <p:cTn id="20" dur="1000" fill="hold"/>
                                        <p:tgtEl>
                                          <p:spTgt spid="19"/>
                                        </p:tgtEl>
                                        <p:attrNameLst>
                                          <p:attrName>ppt_x</p:attrName>
                                          <p:attrName>ppt_y</p:attrName>
                                        </p:attrNameLst>
                                      </p:cBhvr>
                                      <p:rCtr x="37535" y="15283"/>
                                    </p:animMotion>
                                  </p:childTnLst>
                                </p:cTn>
                              </p:par>
                              <p:par>
                                <p:cTn id="21" presetID="0" presetClass="path" presetSubtype="0" repeatCount="indefinite" fill="hold" grpId="0" nodeType="withEffect">
                                  <p:stCondLst>
                                    <p:cond delay="0"/>
                                  </p:stCondLst>
                                  <p:childTnLst>
                                    <p:animMotion origin="layout" path="M -0.0007 -0.00531 C 0.26805 -0.00439 0.21493 -0.0074 0.75 -0.00531 C 0.23333 -0.11491 0.42864 -0.07468 -0.03646 -0.16786 " pathEditMode="relative" rAng="0" ptsTypes="fff">
                                      <p:cBhvr>
                                        <p:cTn id="22" dur="1000" fill="hold"/>
                                        <p:tgtEl>
                                          <p:spTgt spid="20"/>
                                        </p:tgtEl>
                                        <p:attrNameLst>
                                          <p:attrName>ppt_x</p:attrName>
                                          <p:attrName>ppt_y</p:attrName>
                                        </p:attrNameLst>
                                      </p:cBhvr>
                                      <p:rCtr x="35747" y="-8092"/>
                                    </p:animMotion>
                                  </p:childTnLst>
                                </p:cTn>
                              </p:par>
                              <p:par>
                                <p:cTn id="23" presetID="0" presetClass="path" presetSubtype="0" repeatCount="indefinite" fill="hold" grpId="0" nodeType="withEffect">
                                  <p:stCondLst>
                                    <p:cond delay="500"/>
                                  </p:stCondLst>
                                  <p:childTnLst>
                                    <p:animMotion origin="layout" path="M -0.00069 -0.00532 C 0.26806 -0.00439 0.2151 -0.0074 0.75 -0.00532 C 1.02986 -0.19977 0.85035 -0.07722 1.11389 -0.26127 " pathEditMode="relative" rAng="0" ptsTypes="fff">
                                      <p:cBhvr>
                                        <p:cTn id="24" dur="1000" fill="hold"/>
                                        <p:tgtEl>
                                          <p:spTgt spid="21"/>
                                        </p:tgtEl>
                                        <p:attrNameLst>
                                          <p:attrName>ppt_x</p:attrName>
                                          <p:attrName>ppt_y</p:attrName>
                                        </p:attrNameLst>
                                      </p:cBhvr>
                                      <p:rCtr x="55729" y="-12763"/>
                                    </p:animMotion>
                                  </p:childTnLst>
                                </p:cTn>
                              </p:par>
                              <p:par>
                                <p:cTn id="25" presetID="0" presetClass="path" presetSubtype="0" repeatCount="indefinite" fill="hold" grpId="0" nodeType="withEffect">
                                  <p:stCondLst>
                                    <p:cond delay="0"/>
                                  </p:stCondLst>
                                  <p:childTnLst>
                                    <p:animMotion origin="layout" path="M -0.00069 -0.00532 C 0.26806 -0.0044 0.21511 -0.0074 0.75 -0.00532 C 1.03733 0.28023 0.94532 0.19976 1.12223 0.36161 " pathEditMode="relative" rAng="0" ptsTypes="fff">
                                      <p:cBhvr>
                                        <p:cTn id="26" dur="1000" fill="hold"/>
                                        <p:tgtEl>
                                          <p:spTgt spid="22"/>
                                        </p:tgtEl>
                                        <p:attrNameLst>
                                          <p:attrName>ppt_x</p:attrName>
                                          <p:attrName>ppt_y</p:attrName>
                                        </p:attrNameLst>
                                      </p:cBhvr>
                                      <p:rCtr x="56146" y="1824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p:bldP spid="24" grpId="0" animBg="1"/>
      <p:bldP spid="3" grpId="0"/>
      <p:bldP spid="47" grpId="0" animBg="1"/>
      <p:bldP spid="48"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0" y="304800"/>
            <a:ext cx="8229600" cy="639763"/>
          </a:xfrm>
        </p:spPr>
        <p:txBody>
          <a:bodyPr/>
          <a:lstStyle/>
          <a:p>
            <a:pPr eaLnBrk="1" hangingPunct="1"/>
            <a:r>
              <a:rPr lang="en-US" smtClean="0">
                <a:cs typeface="Segoe UI" charset="0"/>
              </a:rPr>
              <a:t>Check your understanding</a:t>
            </a:r>
          </a:p>
        </p:txBody>
      </p:sp>
      <p:pic>
        <p:nvPicPr>
          <p:cNvPr id="44034" name="Picture 3" descr="CH04_01"/>
          <p:cNvPicPr>
            <a:picLocks noGrp="1" noChangeAspect="1" noChangeArrowheads="1"/>
          </p:cNvPicPr>
          <p:nvPr>
            <p:ph type="chart" sz="half" idx="1"/>
          </p:nvPr>
        </p:nvPicPr>
        <p:blipFill>
          <a:blip r:embed="rId2"/>
          <a:srcRect/>
          <a:stretch>
            <a:fillRect/>
          </a:stretch>
        </p:blipFill>
        <p:spPr>
          <a:xfrm>
            <a:off x="2057400" y="993775"/>
            <a:ext cx="4876800" cy="2835275"/>
          </a:xfrm>
        </p:spPr>
      </p:pic>
      <p:sp>
        <p:nvSpPr>
          <p:cNvPr id="126980" name="Rectangle 4"/>
          <p:cNvSpPr>
            <a:spLocks noGrp="1" noChangeArrowheads="1"/>
          </p:cNvSpPr>
          <p:nvPr>
            <p:ph type="body" sz="half" idx="2"/>
          </p:nvPr>
        </p:nvSpPr>
        <p:spPr>
          <a:xfrm>
            <a:off x="990600" y="4267200"/>
            <a:ext cx="7239000" cy="2332038"/>
          </a:xfrm>
        </p:spPr>
        <p:txBody>
          <a:bodyPr/>
          <a:lstStyle/>
          <a:p>
            <a:pPr marL="342900" indent="-342900" eaLnBrk="1" hangingPunct="1">
              <a:buClr>
                <a:schemeClr val="tx1"/>
              </a:buClr>
              <a:buFont typeface="Arial" charset="0"/>
              <a:buNone/>
              <a:tabLst>
                <a:tab pos="3205163" algn="l"/>
                <a:tab pos="3540125" algn="l"/>
              </a:tabLst>
            </a:pPr>
            <a:r>
              <a:rPr lang="en-US" sz="2100" smtClean="0">
                <a:solidFill>
                  <a:srgbClr val="FF3300"/>
                </a:solidFill>
                <a:cs typeface="Segoe UI" charset="0"/>
              </a:rPr>
              <a:t>a.	Dalton	b.	Indivisible, solid spheres </a:t>
            </a:r>
          </a:p>
          <a:p>
            <a:pPr marL="342900" indent="-342900" eaLnBrk="1" hangingPunct="1">
              <a:buClr>
                <a:schemeClr val="tx1"/>
              </a:buClr>
              <a:buFont typeface="Arial" charset="0"/>
              <a:buNone/>
              <a:tabLst>
                <a:tab pos="3205163" algn="l"/>
                <a:tab pos="3540125" algn="l"/>
              </a:tabLst>
            </a:pPr>
            <a:r>
              <a:rPr lang="en-US" sz="2100" smtClean="0">
                <a:solidFill>
                  <a:srgbClr val="FF3300"/>
                </a:solidFill>
                <a:cs typeface="Segoe UI" charset="0"/>
              </a:rPr>
              <a:t>c. 	Thomson	d. 	Negative charges evenly 	scattered through a positively 	charged mass of matter </a:t>
            </a:r>
            <a:br>
              <a:rPr lang="en-US" sz="2100" smtClean="0">
                <a:solidFill>
                  <a:srgbClr val="FF3300"/>
                </a:solidFill>
                <a:cs typeface="Segoe UI" charset="0"/>
              </a:rPr>
            </a:br>
            <a:r>
              <a:rPr lang="en-US" sz="2100" smtClean="0">
                <a:solidFill>
                  <a:srgbClr val="FF3300"/>
                </a:solidFill>
                <a:cs typeface="Segoe UI" charset="0"/>
              </a:rPr>
              <a:t>		(plum pudding model) </a:t>
            </a:r>
          </a:p>
          <a:p>
            <a:pPr marL="342900" indent="-342900" eaLnBrk="1" hangingPunct="1">
              <a:buClr>
                <a:schemeClr val="tx1"/>
              </a:buClr>
              <a:buFont typeface="Arial" charset="0"/>
              <a:buNone/>
              <a:tabLst>
                <a:tab pos="3205163" algn="l"/>
                <a:tab pos="3540125" algn="l"/>
              </a:tabLst>
            </a:pPr>
            <a:r>
              <a:rPr lang="en-US" sz="2100" smtClean="0">
                <a:solidFill>
                  <a:srgbClr val="FF3300"/>
                </a:solidFill>
                <a:cs typeface="Segoe UI" charset="0"/>
              </a:rPr>
              <a:t>e.	Deflection of alpha particles passing through gold foil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wipe(left)">
                                      <p:cBhvr>
                                        <p:cTn id="7" dur="500"/>
                                        <p:tgtEl>
                                          <p:spTgt spid="126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wipe(left)">
                                      <p:cBhvr>
                                        <p:cTn id="12" dur="500"/>
                                        <p:tgtEl>
                                          <p:spTgt spid="1269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wipe(left)">
                                      <p:cBhvr>
                                        <p:cTn id="17"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84138" y="457200"/>
            <a:ext cx="9059862" cy="639763"/>
          </a:xfrm>
        </p:spPr>
        <p:txBody>
          <a:bodyPr/>
          <a:lstStyle/>
          <a:p>
            <a:r>
              <a:rPr lang="en-US" dirty="0" smtClean="0">
                <a:cs typeface="Segoe UI" charset="0"/>
              </a:rPr>
              <a:t>This is the model you know so far…</a:t>
            </a:r>
          </a:p>
        </p:txBody>
      </p:sp>
      <p:sp>
        <p:nvSpPr>
          <p:cNvPr id="38914" name="Rectangle 3"/>
          <p:cNvSpPr>
            <a:spLocks noGrp="1"/>
          </p:cNvSpPr>
          <p:nvPr>
            <p:ph type="body" idx="1"/>
          </p:nvPr>
        </p:nvSpPr>
        <p:spPr/>
        <p:txBody>
          <a:bodyPr/>
          <a:lstStyle/>
          <a:p>
            <a:r>
              <a:rPr lang="en-US" dirty="0" smtClean="0">
                <a:cs typeface="Segoe UI" charset="0"/>
              </a:rPr>
              <a:t>This is a representation of Rutherford’s model. </a:t>
            </a:r>
          </a:p>
          <a:p>
            <a:r>
              <a:rPr lang="en-US" u="sng" dirty="0" smtClean="0">
                <a:cs typeface="Segoe UI" charset="0"/>
              </a:rPr>
              <a:t>It is called the “solar system” model because it placed a nucleus in the center of electrons orbiting around it.</a:t>
            </a:r>
          </a:p>
        </p:txBody>
      </p:sp>
      <p:sp>
        <p:nvSpPr>
          <p:cNvPr id="97284" name="Oval 4"/>
          <p:cNvSpPr>
            <a:spLocks noChangeAspect="1" noChangeArrowheads="1"/>
          </p:cNvSpPr>
          <p:nvPr/>
        </p:nvSpPr>
        <p:spPr bwMode="auto">
          <a:xfrm>
            <a:off x="4597400" y="3657600"/>
            <a:ext cx="274638" cy="274638"/>
          </a:xfrm>
          <a:prstGeom prst="ellipse">
            <a:avLst/>
          </a:prstGeom>
          <a:solidFill>
            <a:schemeClr val="tx2"/>
          </a:solidFill>
          <a:ln w="9525">
            <a:solidFill>
              <a:schemeClr val="tx1"/>
            </a:solidFill>
            <a:round/>
            <a:headEnd/>
            <a:tailEnd/>
          </a:ln>
        </p:spPr>
        <p:txBody>
          <a:bodyPr wrap="none" anchor="ctr"/>
          <a:lstStyle/>
          <a:p>
            <a:endParaRPr lang="en-US"/>
          </a:p>
        </p:txBody>
      </p:sp>
      <p:sp>
        <p:nvSpPr>
          <p:cNvPr id="97285" name="Oval 5"/>
          <p:cNvSpPr>
            <a:spLocks noChangeAspect="1" noChangeArrowheads="1"/>
          </p:cNvSpPr>
          <p:nvPr/>
        </p:nvSpPr>
        <p:spPr bwMode="auto">
          <a:xfrm>
            <a:off x="3729038" y="1085850"/>
            <a:ext cx="1714500" cy="5486400"/>
          </a:xfrm>
          <a:prstGeom prst="ellipse">
            <a:avLst/>
          </a:prstGeom>
          <a:noFill/>
          <a:ln w="9525">
            <a:solidFill>
              <a:schemeClr val="tx1"/>
            </a:solidFill>
            <a:round/>
            <a:headEnd/>
            <a:tailEnd/>
          </a:ln>
        </p:spPr>
        <p:txBody>
          <a:bodyPr wrap="none" anchor="ctr"/>
          <a:lstStyle/>
          <a:p>
            <a:endParaRPr lang="en-US"/>
          </a:p>
        </p:txBody>
      </p:sp>
      <p:sp>
        <p:nvSpPr>
          <p:cNvPr id="97286" name="Oval 6"/>
          <p:cNvSpPr>
            <a:spLocks noChangeAspect="1" noChangeArrowheads="1"/>
          </p:cNvSpPr>
          <p:nvPr/>
        </p:nvSpPr>
        <p:spPr bwMode="auto">
          <a:xfrm>
            <a:off x="1828800" y="2895600"/>
            <a:ext cx="5486400" cy="1943100"/>
          </a:xfrm>
          <a:prstGeom prst="ellipse">
            <a:avLst/>
          </a:prstGeom>
          <a:noFill/>
          <a:ln w="9525">
            <a:solidFill>
              <a:schemeClr val="tx1"/>
            </a:solidFill>
            <a:round/>
            <a:headEnd/>
            <a:tailEnd/>
          </a:ln>
        </p:spPr>
        <p:txBody>
          <a:bodyPr wrap="none" anchor="ctr"/>
          <a:lstStyle/>
          <a:p>
            <a:endParaRPr lang="en-US"/>
          </a:p>
        </p:txBody>
      </p:sp>
      <p:sp>
        <p:nvSpPr>
          <p:cNvPr id="97287" name="Oval 7"/>
          <p:cNvSpPr>
            <a:spLocks noChangeAspect="1" noChangeArrowheads="1"/>
          </p:cNvSpPr>
          <p:nvPr/>
        </p:nvSpPr>
        <p:spPr bwMode="auto">
          <a:xfrm rot="2756974">
            <a:off x="1901825" y="2865438"/>
            <a:ext cx="5486400" cy="1828800"/>
          </a:xfrm>
          <a:prstGeom prst="ellipse">
            <a:avLst/>
          </a:prstGeom>
          <a:noFill/>
          <a:ln w="9525">
            <a:solidFill>
              <a:schemeClr val="tx1"/>
            </a:solidFill>
            <a:round/>
            <a:headEnd/>
            <a:tailEnd/>
          </a:ln>
        </p:spPr>
        <p:txBody>
          <a:bodyPr wrap="none" anchor="ctr"/>
          <a:lstStyle/>
          <a:p>
            <a:endParaRPr lang="en-US"/>
          </a:p>
        </p:txBody>
      </p:sp>
      <p:sp>
        <p:nvSpPr>
          <p:cNvPr id="97288" name="Oval 8"/>
          <p:cNvSpPr>
            <a:spLocks noChangeAspect="1" noChangeArrowheads="1"/>
          </p:cNvSpPr>
          <p:nvPr/>
        </p:nvSpPr>
        <p:spPr bwMode="auto">
          <a:xfrm rot="-2122336">
            <a:off x="1928813" y="2900363"/>
            <a:ext cx="5486400" cy="1619250"/>
          </a:xfrm>
          <a:prstGeom prst="ellipse">
            <a:avLst/>
          </a:prstGeom>
          <a:noFill/>
          <a:ln w="9525">
            <a:solidFill>
              <a:schemeClr val="tx1"/>
            </a:solidFill>
            <a:round/>
            <a:headEnd/>
            <a:tailEnd/>
          </a:ln>
        </p:spPr>
        <p:txBody>
          <a:bodyPr wrap="none" anchor="ctr"/>
          <a:lstStyle/>
          <a:p>
            <a:endParaRPr lang="en-US"/>
          </a:p>
        </p:txBody>
      </p:sp>
      <p:sp>
        <p:nvSpPr>
          <p:cNvPr id="97289" name="Oval 9"/>
          <p:cNvSpPr>
            <a:spLocks noChangeAspect="1" noChangeArrowheads="1"/>
          </p:cNvSpPr>
          <p:nvPr/>
        </p:nvSpPr>
        <p:spPr bwMode="auto">
          <a:xfrm>
            <a:off x="4343400" y="3505200"/>
            <a:ext cx="274638" cy="274638"/>
          </a:xfrm>
          <a:prstGeom prst="ellipse">
            <a:avLst/>
          </a:prstGeom>
          <a:solidFill>
            <a:schemeClr val="tx2"/>
          </a:solidFill>
          <a:ln w="9525">
            <a:solidFill>
              <a:schemeClr val="tx1"/>
            </a:solidFill>
            <a:round/>
            <a:headEnd/>
            <a:tailEnd/>
          </a:ln>
        </p:spPr>
        <p:txBody>
          <a:bodyPr wrap="none" anchor="ctr"/>
          <a:lstStyle/>
          <a:p>
            <a:endParaRPr lang="en-US"/>
          </a:p>
        </p:txBody>
      </p:sp>
      <p:sp>
        <p:nvSpPr>
          <p:cNvPr id="97290" name="Oval 10"/>
          <p:cNvSpPr>
            <a:spLocks noChangeAspect="1" noChangeArrowheads="1"/>
          </p:cNvSpPr>
          <p:nvPr/>
        </p:nvSpPr>
        <p:spPr bwMode="auto">
          <a:xfrm>
            <a:off x="4495800" y="36576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1" name="Oval 11"/>
          <p:cNvSpPr>
            <a:spLocks noChangeAspect="1" noChangeArrowheads="1"/>
          </p:cNvSpPr>
          <p:nvPr/>
        </p:nvSpPr>
        <p:spPr bwMode="auto">
          <a:xfrm>
            <a:off x="4495800" y="34290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2" name="Oval 12"/>
          <p:cNvSpPr>
            <a:spLocks noChangeAspect="1" noChangeArrowheads="1"/>
          </p:cNvSpPr>
          <p:nvPr/>
        </p:nvSpPr>
        <p:spPr bwMode="auto">
          <a:xfrm>
            <a:off x="4343400" y="36576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3" name="Oval 13"/>
          <p:cNvSpPr>
            <a:spLocks noChangeAspect="1" noChangeArrowheads="1"/>
          </p:cNvSpPr>
          <p:nvPr/>
        </p:nvSpPr>
        <p:spPr bwMode="auto">
          <a:xfrm>
            <a:off x="4622800" y="35179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4" name="Oval 14"/>
          <p:cNvSpPr>
            <a:spLocks noChangeAspect="1" noChangeArrowheads="1"/>
          </p:cNvSpPr>
          <p:nvPr/>
        </p:nvSpPr>
        <p:spPr bwMode="auto">
          <a:xfrm>
            <a:off x="4521200" y="3733800"/>
            <a:ext cx="274638" cy="274638"/>
          </a:xfrm>
          <a:prstGeom prst="ellipse">
            <a:avLst/>
          </a:prstGeom>
          <a:solidFill>
            <a:schemeClr val="tx1"/>
          </a:solidFill>
          <a:ln w="9525">
            <a:solidFill>
              <a:schemeClr val="tx1"/>
            </a:solidFill>
            <a:round/>
            <a:headEnd/>
            <a:tailEnd/>
          </a:ln>
        </p:spPr>
        <p:txBody>
          <a:bodyPr wrap="none" anchor="ctr"/>
          <a:lstStyle/>
          <a:p>
            <a:endParaRPr lang="en-US"/>
          </a:p>
        </p:txBody>
      </p:sp>
      <p:sp>
        <p:nvSpPr>
          <p:cNvPr id="97295" name="Oval 15"/>
          <p:cNvSpPr>
            <a:spLocks noChangeAspect="1" noChangeArrowheads="1"/>
          </p:cNvSpPr>
          <p:nvPr/>
        </p:nvSpPr>
        <p:spPr bwMode="auto">
          <a:xfrm>
            <a:off x="4470400" y="3543300"/>
            <a:ext cx="274638" cy="274638"/>
          </a:xfrm>
          <a:prstGeom prst="ellipse">
            <a:avLst/>
          </a:prstGeom>
          <a:solidFill>
            <a:schemeClr val="tx2"/>
          </a:solidFill>
          <a:ln w="9525">
            <a:solidFill>
              <a:schemeClr val="tx1"/>
            </a:solidFill>
            <a:round/>
            <a:headEnd/>
            <a:tailEnd/>
          </a:ln>
        </p:spPr>
        <p:txBody>
          <a:bodyPr wrap="none" anchor="ctr"/>
          <a:lstStyle/>
          <a:p>
            <a:endParaRPr lang="en-US"/>
          </a:p>
        </p:txBody>
      </p:sp>
      <p:sp>
        <p:nvSpPr>
          <p:cNvPr id="97296" name="Oval 16"/>
          <p:cNvSpPr>
            <a:spLocks noChangeAspect="1" noChangeArrowheads="1"/>
          </p:cNvSpPr>
          <p:nvPr/>
        </p:nvSpPr>
        <p:spPr bwMode="auto">
          <a:xfrm>
            <a:off x="4356100" y="34544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7" name="Oval 17"/>
          <p:cNvSpPr>
            <a:spLocks noChangeAspect="1" noChangeArrowheads="1"/>
          </p:cNvSpPr>
          <p:nvPr/>
        </p:nvSpPr>
        <p:spPr bwMode="auto">
          <a:xfrm>
            <a:off x="4419600" y="3721100"/>
            <a:ext cx="274638" cy="274638"/>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97298" name="Oval 18"/>
          <p:cNvSpPr>
            <a:spLocks noChangeAspect="1" noChangeArrowheads="1"/>
          </p:cNvSpPr>
          <p:nvPr/>
        </p:nvSpPr>
        <p:spPr bwMode="auto">
          <a:xfrm>
            <a:off x="2362200" y="47244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299" name="Oval 19"/>
          <p:cNvSpPr>
            <a:spLocks noChangeAspect="1" noChangeArrowheads="1"/>
          </p:cNvSpPr>
          <p:nvPr/>
        </p:nvSpPr>
        <p:spPr bwMode="auto">
          <a:xfrm>
            <a:off x="6700838" y="26670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0" name="Oval 20"/>
          <p:cNvSpPr>
            <a:spLocks noChangeAspect="1" noChangeArrowheads="1"/>
          </p:cNvSpPr>
          <p:nvPr/>
        </p:nvSpPr>
        <p:spPr bwMode="auto">
          <a:xfrm>
            <a:off x="4953000" y="14478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1" name="Oval 21"/>
          <p:cNvSpPr>
            <a:spLocks noChangeAspect="1" noChangeArrowheads="1"/>
          </p:cNvSpPr>
          <p:nvPr/>
        </p:nvSpPr>
        <p:spPr bwMode="auto">
          <a:xfrm>
            <a:off x="3429000" y="17526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2" name="Oval 22"/>
          <p:cNvSpPr>
            <a:spLocks noChangeAspect="1" noChangeArrowheads="1"/>
          </p:cNvSpPr>
          <p:nvPr/>
        </p:nvSpPr>
        <p:spPr bwMode="auto">
          <a:xfrm>
            <a:off x="5562600" y="55626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3" name="Oval 23"/>
          <p:cNvSpPr>
            <a:spLocks noChangeAspect="1" noChangeArrowheads="1"/>
          </p:cNvSpPr>
          <p:nvPr/>
        </p:nvSpPr>
        <p:spPr bwMode="auto">
          <a:xfrm>
            <a:off x="2209800" y="32004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4" name="Oval 24"/>
          <p:cNvSpPr>
            <a:spLocks noChangeAspect="1" noChangeArrowheads="1"/>
          </p:cNvSpPr>
          <p:nvPr/>
        </p:nvSpPr>
        <p:spPr bwMode="auto">
          <a:xfrm>
            <a:off x="3867150" y="5638800"/>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97305" name="Oval 25"/>
          <p:cNvSpPr>
            <a:spLocks noChangeAspect="1" noChangeArrowheads="1"/>
          </p:cNvSpPr>
          <p:nvPr/>
        </p:nvSpPr>
        <p:spPr bwMode="auto">
          <a:xfrm>
            <a:off x="6629400" y="4386263"/>
            <a:ext cx="136525" cy="136525"/>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29727" name="Text Box 31"/>
          <p:cNvSpPr txBox="1">
            <a:spLocks noChangeArrowheads="1"/>
          </p:cNvSpPr>
          <p:nvPr/>
        </p:nvSpPr>
        <p:spPr bwMode="auto">
          <a:xfrm>
            <a:off x="517525" y="6008688"/>
            <a:ext cx="8005763" cy="519112"/>
          </a:xfrm>
          <a:prstGeom prst="rect">
            <a:avLst/>
          </a:prstGeom>
          <a:noFill/>
          <a:ln w="9525">
            <a:noFill/>
            <a:miter lim="800000"/>
            <a:headEnd/>
            <a:tailEnd/>
          </a:ln>
        </p:spPr>
        <p:txBody>
          <a:bodyPr wrap="none">
            <a:spAutoFit/>
          </a:bodyPr>
          <a:lstStyle/>
          <a:p>
            <a:r>
              <a:rPr lang="en-US" sz="2800"/>
              <a:t>You are going to learn the newest versions today.</a:t>
            </a:r>
          </a:p>
        </p:txBody>
      </p:sp>
    </p:spTree>
    <p:extLst>
      <p:ext uri="{BB962C8B-B14F-4D97-AF65-F5344CB8AC3E}">
        <p14:creationId xmlns:p14="http://schemas.microsoft.com/office/powerpoint/2010/main" val="16031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7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2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2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2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29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729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729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730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730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9730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7303"/>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9730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9730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9728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97285"/>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9728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9728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9728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9728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97290"/>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97291"/>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97292"/>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97293"/>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9729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97295"/>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97296"/>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97297"/>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97298"/>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97299"/>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97300"/>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97301"/>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97302"/>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97303"/>
                                        </p:tgtEl>
                                        <p:attrNameLst>
                                          <p:attrName>style.visibility</p:attrName>
                                        </p:attrNameLst>
                                      </p:cBhvr>
                                      <p:to>
                                        <p:strVal val="visible"/>
                                      </p:to>
                                    </p:set>
                                  </p:childTnLst>
                                </p:cTn>
                              </p:par>
                              <p:par>
                                <p:cTn id="91" presetID="1" presetClass="entr" presetSubtype="0" fill="hold" grpId="3" nodeType="withEffect">
                                  <p:stCondLst>
                                    <p:cond delay="0"/>
                                  </p:stCondLst>
                                  <p:childTnLst>
                                    <p:set>
                                      <p:cBhvr>
                                        <p:cTn id="92" dur="1" fill="hold">
                                          <p:stCondLst>
                                            <p:cond delay="0"/>
                                          </p:stCondLst>
                                        </p:cTn>
                                        <p:tgtEl>
                                          <p:spTgt spid="97304"/>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97305"/>
                                        </p:tgtEl>
                                        <p:attrNameLst>
                                          <p:attrName>style.visibility</p:attrName>
                                        </p:attrNameLst>
                                      </p:cBhvr>
                                      <p:to>
                                        <p:strVal val="visible"/>
                                      </p:to>
                                    </p:set>
                                  </p:childTnLst>
                                </p:cTn>
                              </p:par>
                              <p:par>
                                <p:cTn id="95" presetID="1" presetClass="path" presetSubtype="0" repeatCount="indefinite" fill="hold" grpId="0" nodeType="withEffect">
                                  <p:stCondLst>
                                    <p:cond delay="0"/>
                                  </p:stCondLst>
                                  <p:childTnLst>
                                    <p:animMotion origin="layout" path="M 0.00503 0.07422 C 0.03298 0.12555 0.16337 0.06382 0.29792 -0.06566 C 0.43212 -0.19421 0.51805 -0.34404 0.48923 -0.39398 C 0.46076 -0.4467 0.32986 -0.38335 0.19548 -0.25364 C 0.06111 -0.12393 -0.02327 0.02197 0.00503 0.07422 Z " pathEditMode="relative" rAng="3244160" ptsTypes="fffff">
                                      <p:cBhvr>
                                        <p:cTn id="96" dur="2000" fill="hold"/>
                                        <p:tgtEl>
                                          <p:spTgt spid="97298"/>
                                        </p:tgtEl>
                                        <p:attrNameLst>
                                          <p:attrName>ppt_x</p:attrName>
                                          <p:attrName>ppt_y</p:attrName>
                                        </p:attrNameLst>
                                      </p:cBhvr>
                                      <p:rCtr x="243" y="-234"/>
                                    </p:animMotion>
                                  </p:childTnLst>
                                </p:cTn>
                              </p:par>
                              <p:par>
                                <p:cTn id="97" presetID="1" presetClass="path" presetSubtype="0" repeatCount="indefinite" fill="hold" grpId="0" nodeType="withEffect">
                                  <p:stCondLst>
                                    <p:cond delay="500"/>
                                  </p:stCondLst>
                                  <p:childTnLst>
                                    <p:animMotion origin="layout" path="M 0.01753 -0.08693 C -0.01025 -0.13919 -0.14132 -0.07815 -0.27709 0.04902 C -0.41285 0.17596 -0.50104 0.32439 -0.47066 0.37411 C -0.44514 0.42775 -0.31215 0.36648 -0.17656 0.23815 C -0.04063 0.11029 0.04531 -0.03445 0.01753 -0.08693 Z " pathEditMode="relative" rAng="-7517281" ptsTypes="fffff">
                                      <p:cBhvr>
                                        <p:cTn id="98" dur="2000" fill="hold"/>
                                        <p:tgtEl>
                                          <p:spTgt spid="97299"/>
                                        </p:tgtEl>
                                        <p:attrNameLst>
                                          <p:attrName>ppt_x</p:attrName>
                                          <p:attrName>ppt_y</p:attrName>
                                        </p:attrNameLst>
                                      </p:cBhvr>
                                      <p:rCtr x="-246" y="231"/>
                                    </p:animMotion>
                                  </p:childTnLst>
                                </p:cTn>
                              </p:par>
                              <p:par>
                                <p:cTn id="99" presetID="1" presetClass="path" presetSubtype="0" repeatCount="indefinite" fill="hold" grpId="0" nodeType="withEffect">
                                  <p:stCondLst>
                                    <p:cond delay="0"/>
                                  </p:stCondLst>
                                  <p:childTnLst>
                                    <p:animMotion origin="layout" path="M -0.04896 0.7311 C 0.00139 0.73202 0.04219 0.55399 0.04271 0.33272 C 0.0434 0.11306 0.00087 -0.06705 -0.04896 -0.06497 C -0.09982 -0.0659 -0.1408 0.11283 -0.1408 0.33341 C -0.1408 0.55399 -0.0993 0.73064 -0.04896 0.7311 Z " pathEditMode="relative" rAng="0" ptsTypes="fffff">
                                      <p:cBhvr>
                                        <p:cTn id="100" dur="2000" fill="hold"/>
                                        <p:tgtEl>
                                          <p:spTgt spid="97300"/>
                                        </p:tgtEl>
                                        <p:attrNameLst>
                                          <p:attrName>ppt_x</p:attrName>
                                          <p:attrName>ppt_y</p:attrName>
                                        </p:attrNameLst>
                                      </p:cBhvr>
                                      <p:rCtr x="0" y="-399"/>
                                    </p:animMotion>
                                  </p:childTnLst>
                                </p:cTn>
                              </p:par>
                              <p:par>
                                <p:cTn id="101" presetID="1" presetClass="path" presetSubtype="0" repeatCount="indefinite" fill="hold" grpId="0" nodeType="withEffect">
                                  <p:stCondLst>
                                    <p:cond delay="0"/>
                                  </p:stCondLst>
                                  <p:childTnLst>
                                    <p:animMotion origin="layout" path="M -0.0849 -0.00878 C -0.12605 0.04255 -0.0632 0.21295 0.05243 0.37341 C 0.16788 0.53503 0.29618 0.6222 0.33402 0.57041 C 0.3743 0.51954 0.3125 0.34798 0.19652 0.18752 C 0.07986 0.02705 -0.04601 -0.05849 -0.0849 -0.00878 Z " pathEditMode="relative" rAng="8158321" ptsTypes="fffff">
                                      <p:cBhvr>
                                        <p:cTn id="102" dur="2000" fill="hold"/>
                                        <p:tgtEl>
                                          <p:spTgt spid="97301"/>
                                        </p:tgtEl>
                                        <p:attrNameLst>
                                          <p:attrName>ppt_x</p:attrName>
                                          <p:attrName>ppt_y</p:attrName>
                                        </p:attrNameLst>
                                      </p:cBhvr>
                                      <p:rCtr x="209" y="291"/>
                                    </p:animMotion>
                                  </p:childTnLst>
                                </p:cTn>
                              </p:par>
                              <p:par>
                                <p:cTn id="103" presetID="1" presetClass="path" presetSubtype="0" repeatCount="indefinite" fill="hold" grpId="0" nodeType="withEffect">
                                  <p:stCondLst>
                                    <p:cond delay="500"/>
                                  </p:stCondLst>
                                  <p:childTnLst>
                                    <p:animMotion origin="layout" path="M 0.10295 0.01803 C 0.14201 -0.03261 0.07778 -0.20093 -0.03993 -0.36139 C -0.15695 -0.52139 -0.28542 -0.60763 -0.32361 -0.55654 C -0.3625 -0.50636 -0.29879 -0.33573 -0.17986 -0.17619 C -0.0625 -0.01758 0.06371 0.06959 0.10295 0.01803 Z " pathEditMode="relative" rAng="-24274043" ptsTypes="fffff">
                                      <p:cBhvr>
                                        <p:cTn id="104" dur="2000" fill="hold"/>
                                        <p:tgtEl>
                                          <p:spTgt spid="97302"/>
                                        </p:tgtEl>
                                        <p:attrNameLst>
                                          <p:attrName>ppt_x</p:attrName>
                                          <p:attrName>ppt_y</p:attrName>
                                        </p:attrNameLst>
                                      </p:cBhvr>
                                      <p:rCtr x="-213" y="-288"/>
                                    </p:animMotion>
                                  </p:childTnLst>
                                </p:cTn>
                              </p:par>
                              <p:par>
                                <p:cTn id="105" presetID="1" presetClass="path" presetSubtype="0" repeatCount="indefinite" fill="hold" grpId="0" nodeType="withEffect">
                                  <p:stCondLst>
                                    <p:cond delay="0"/>
                                  </p:stCondLst>
                                  <p:childTnLst>
                                    <p:animMotion origin="layout" path="M 0.5507 0.08509 C 0.5507 0.00925 0.4165 -0.05156 0.24827 -0.05225 C 0.08108 -0.05434 -0.0566 0.00994 -0.05434 0.08509 C -0.05521 0.16139 0.0809 0.22266 0.24879 0.22266 C 0.4165 0.22266 0.5507 0.16092 0.5507 0.08509 Z " pathEditMode="relative" rAng="16200000" ptsTypes="fffff">
                                      <p:cBhvr>
                                        <p:cTn id="106" dur="2000" fill="hold"/>
                                        <p:tgtEl>
                                          <p:spTgt spid="97303"/>
                                        </p:tgtEl>
                                        <p:attrNameLst>
                                          <p:attrName>ppt_x</p:attrName>
                                          <p:attrName>ppt_y</p:attrName>
                                        </p:attrNameLst>
                                      </p:cBhvr>
                                      <p:rCtr x="-304" y="-1"/>
                                    </p:animMotion>
                                  </p:childTnLst>
                                </p:cTn>
                              </p:par>
                              <p:par>
                                <p:cTn id="107" presetID="1" presetClass="path" presetSubtype="0" repeatCount="indefinite" fill="hold" grpId="0" nodeType="withEffect">
                                  <p:stCondLst>
                                    <p:cond delay="0"/>
                                  </p:stCondLst>
                                  <p:childTnLst>
                                    <p:animMotion origin="layout" path="M 0.06875 -0.67491 C 0.0184 -0.6756 -0.02187 -0.49734 -0.02239 -0.2756 C -0.02309 -0.05549 0.01893 0.12417 0.06875 0.12301 C 0.1191 0.12393 0.16007 -0.05526 0.16007 -0.2763 C 0.16007 -0.49734 0.1191 -0.67468 0.06875 -0.67491 Z " pathEditMode="relative" rAng="10800000" ptsTypes="fffff">
                                      <p:cBhvr>
                                        <p:cTn id="108" dur="2000" fill="hold"/>
                                        <p:tgtEl>
                                          <p:spTgt spid="97304"/>
                                        </p:tgtEl>
                                        <p:attrNameLst>
                                          <p:attrName>ppt_x</p:attrName>
                                          <p:attrName>ppt_y</p:attrName>
                                        </p:attrNameLst>
                                      </p:cBhvr>
                                      <p:rCtr x="0" y="399"/>
                                    </p:animMotion>
                                  </p:childTnLst>
                                </p:cTn>
                              </p:par>
                              <p:par>
                                <p:cTn id="109" presetID="1" presetClass="path" presetSubtype="0" repeatCount="indefinite" fill="hold" grpId="0" nodeType="withEffect">
                                  <p:stCondLst>
                                    <p:cond delay="500"/>
                                  </p:stCondLst>
                                  <p:childTnLst>
                                    <p:animMotion origin="layout" path="M -0.5408 -0.08671 C -0.5408 -0.01203 -0.40452 0.04786 -0.23403 0.04855 C -0.06424 0.0504 0.07552 -0.01318 0.07326 -0.08671 C 0.07395 -0.16255 -0.06407 -0.22197 -0.23455 -0.22197 C -0.40452 -0.22197 -0.5408 -0.16232 -0.5408 -0.08671 Z " pathEditMode="relative" rAng="5400000" ptsTypes="fffff">
                                      <p:cBhvr>
                                        <p:cTn id="110" dur="2000" fill="hold"/>
                                        <p:tgtEl>
                                          <p:spTgt spid="97305"/>
                                        </p:tgtEl>
                                        <p:attrNameLst>
                                          <p:attrName>ppt_x</p:attrName>
                                          <p:attrName>ppt_y</p:attrName>
                                        </p:attrNameLst>
                                      </p:cBhvr>
                                      <p:rCtr x="308" y="1"/>
                                    </p:animMotion>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29727"/>
                                        </p:tgtEl>
                                        <p:attrNameLst>
                                          <p:attrName>style.visibility</p:attrName>
                                        </p:attrNameLst>
                                      </p:cBhvr>
                                      <p:to>
                                        <p:strVal val="visible"/>
                                      </p:to>
                                    </p:set>
                                    <p:animEffect transition="in" filter="dissolve">
                                      <p:cBhvr>
                                        <p:cTn id="115" dur="500"/>
                                        <p:tgtEl>
                                          <p:spTgt spid="29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4" grpId="1" animBg="1"/>
      <p:bldP spid="97285" grpId="0" animBg="1"/>
      <p:bldP spid="97285" grpId="1" animBg="1"/>
      <p:bldP spid="97286" grpId="0" animBg="1"/>
      <p:bldP spid="97286" grpId="1" animBg="1"/>
      <p:bldP spid="97287" grpId="0" animBg="1"/>
      <p:bldP spid="97287" grpId="1" animBg="1"/>
      <p:bldP spid="97288" grpId="0" animBg="1"/>
      <p:bldP spid="97288" grpId="1" animBg="1"/>
      <p:bldP spid="97289" grpId="0" animBg="1"/>
      <p:bldP spid="97289" grpId="1" animBg="1"/>
      <p:bldP spid="97290" grpId="0" animBg="1"/>
      <p:bldP spid="97290" grpId="1" animBg="1"/>
      <p:bldP spid="97291" grpId="0" animBg="1"/>
      <p:bldP spid="97291" grpId="1" animBg="1"/>
      <p:bldP spid="97292" grpId="0" animBg="1"/>
      <p:bldP spid="97292" grpId="1" animBg="1"/>
      <p:bldP spid="97293" grpId="0" animBg="1"/>
      <p:bldP spid="97293" grpId="1" animBg="1"/>
      <p:bldP spid="97294" grpId="0" animBg="1"/>
      <p:bldP spid="97294" grpId="1" animBg="1"/>
      <p:bldP spid="97295" grpId="0" animBg="1"/>
      <p:bldP spid="97295" grpId="1" animBg="1"/>
      <p:bldP spid="97296" grpId="0" animBg="1"/>
      <p:bldP spid="97296" grpId="1" animBg="1"/>
      <p:bldP spid="97297" grpId="0" animBg="1"/>
      <p:bldP spid="97297" grpId="1" animBg="1"/>
      <p:bldP spid="97298" grpId="0" animBg="1"/>
      <p:bldP spid="97298" grpId="1" animBg="1"/>
      <p:bldP spid="97298" grpId="2" animBg="1"/>
      <p:bldP spid="97299" grpId="0" animBg="1"/>
      <p:bldP spid="97299" grpId="1" animBg="1"/>
      <p:bldP spid="97299" grpId="2" animBg="1"/>
      <p:bldP spid="97300" grpId="0" animBg="1"/>
      <p:bldP spid="97300" grpId="1" animBg="1"/>
      <p:bldP spid="97300" grpId="2" animBg="1"/>
      <p:bldP spid="97301" grpId="0" animBg="1"/>
      <p:bldP spid="97301" grpId="1" animBg="1"/>
      <p:bldP spid="97301" grpId="2" animBg="1"/>
      <p:bldP spid="97302" grpId="0" animBg="1"/>
      <p:bldP spid="97302" grpId="1" animBg="1"/>
      <p:bldP spid="97302" grpId="2" animBg="1"/>
      <p:bldP spid="97303" grpId="0" animBg="1"/>
      <p:bldP spid="97303" grpId="1" animBg="1"/>
      <p:bldP spid="97303" grpId="2" animBg="1"/>
      <p:bldP spid="97304" grpId="0" animBg="1"/>
      <p:bldP spid="97304" grpId="1" animBg="1"/>
      <p:bldP spid="97304" grpId="2" animBg="1"/>
      <p:bldP spid="97304" grpId="3" animBg="1"/>
      <p:bldP spid="97305" grpId="0" animBg="1"/>
      <p:bldP spid="97305" grpId="1" animBg="1"/>
      <p:bldP spid="97305" grpId="2" animBg="1"/>
      <p:bldP spid="297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Niels_Bohr"/>
          <p:cNvPicPr>
            <a:picLocks noChangeAspect="1" noChangeArrowheads="1"/>
          </p:cNvPicPr>
          <p:nvPr/>
        </p:nvPicPr>
        <p:blipFill>
          <a:blip r:embed="rId2"/>
          <a:srcRect/>
          <a:stretch>
            <a:fillRect/>
          </a:stretch>
        </p:blipFill>
        <p:spPr bwMode="auto">
          <a:xfrm>
            <a:off x="6127750" y="1524000"/>
            <a:ext cx="3016250" cy="4267200"/>
          </a:xfrm>
          <a:prstGeom prst="rect">
            <a:avLst/>
          </a:prstGeom>
          <a:noFill/>
          <a:ln w="9525">
            <a:noFill/>
            <a:miter lim="800000"/>
            <a:headEnd/>
            <a:tailEnd/>
          </a:ln>
        </p:spPr>
      </p:pic>
      <p:sp>
        <p:nvSpPr>
          <p:cNvPr id="39938" name="Title 1"/>
          <p:cNvSpPr>
            <a:spLocks noGrp="1"/>
          </p:cNvSpPr>
          <p:nvPr>
            <p:ph type="title" idx="4294967295"/>
          </p:nvPr>
        </p:nvSpPr>
        <p:spPr>
          <a:xfrm>
            <a:off x="84138" y="0"/>
            <a:ext cx="8229600" cy="1016000"/>
          </a:xfrm>
        </p:spPr>
        <p:txBody>
          <a:bodyPr lIns="0" rIns="0" bIns="0" anchor="b"/>
          <a:lstStyle/>
          <a:p>
            <a:pPr eaLnBrk="1" hangingPunct="1"/>
            <a:r>
              <a:rPr lang="en-US" dirty="0" smtClean="0">
                <a:cs typeface="Segoe UI" charset="0"/>
              </a:rPr>
              <a:t>Modern Atomic Theory</a:t>
            </a:r>
            <a:br>
              <a:rPr lang="en-US" dirty="0" smtClean="0">
                <a:cs typeface="Segoe UI" charset="0"/>
              </a:rPr>
            </a:br>
            <a:r>
              <a:rPr lang="en-US" dirty="0" smtClean="0">
                <a:cs typeface="Segoe UI" charset="0"/>
              </a:rPr>
              <a:t>Niels Bohr (1913)</a:t>
            </a:r>
          </a:p>
        </p:txBody>
      </p:sp>
      <p:sp>
        <p:nvSpPr>
          <p:cNvPr id="26627" name="Content Placeholder 2"/>
          <p:cNvSpPr>
            <a:spLocks noGrp="1"/>
          </p:cNvSpPr>
          <p:nvPr>
            <p:ph idx="4294967295"/>
          </p:nvPr>
        </p:nvSpPr>
        <p:spPr>
          <a:xfrm>
            <a:off x="0" y="1143000"/>
            <a:ext cx="5943600" cy="5486400"/>
          </a:xfrm>
        </p:spPr>
        <p:txBody>
          <a:bodyPr/>
          <a:lstStyle/>
          <a:p>
            <a:pPr marL="273050" indent="-273050" eaLnBrk="1" hangingPunct="1"/>
            <a:r>
              <a:rPr lang="en-US" sz="2400" b="1" dirty="0" smtClean="0">
                <a:latin typeface="Arial" charset="0"/>
                <a:cs typeface="Segoe UI" charset="0"/>
              </a:rPr>
              <a:t>To begin to understand how elements behave you need to understand how the electrons are distributed.</a:t>
            </a:r>
          </a:p>
          <a:p>
            <a:pPr marL="273050" indent="-273050" eaLnBrk="1" hangingPunct="1"/>
            <a:r>
              <a:rPr lang="en-US" sz="2400" b="1" dirty="0" smtClean="0">
                <a:latin typeface="Arial" charset="0"/>
                <a:cs typeface="Segoe UI" charset="0"/>
              </a:rPr>
              <a:t>To do that let’s look at the man who discovered it.</a:t>
            </a:r>
          </a:p>
          <a:p>
            <a:pPr marL="273050" indent="-273050" eaLnBrk="1" hangingPunct="1"/>
            <a:r>
              <a:rPr lang="en-US" sz="2400" b="1" dirty="0" smtClean="0">
                <a:latin typeface="Arial" charset="0"/>
                <a:cs typeface="Segoe UI" charset="0"/>
              </a:rPr>
              <a:t>A contemporary of Rutherford, Niels Bohr (1885-1962) from Denmark discovered something that Rutherford didn’t.</a:t>
            </a:r>
          </a:p>
          <a:p>
            <a:pPr marL="273050" indent="-273050" eaLnBrk="1" hangingPunct="1"/>
            <a:r>
              <a:rPr lang="en-US" sz="2400" b="1" dirty="0" smtClean="0">
                <a:latin typeface="Arial" charset="0"/>
                <a:cs typeface="Segoe UI" charset="0"/>
              </a:rPr>
              <a:t>He focused on the negative charges and found the electrons.</a:t>
            </a:r>
          </a:p>
          <a:p>
            <a:pPr marL="273050" indent="-273050" eaLnBrk="1" hangingPunct="1"/>
            <a:r>
              <a:rPr lang="en-US" sz="2400" b="1" dirty="0" smtClean="0">
                <a:latin typeface="Arial" charset="0"/>
                <a:cs typeface="Segoe UI" charset="0"/>
              </a:rPr>
              <a:t>He discovered quite a bit more though.</a:t>
            </a:r>
          </a:p>
        </p:txBody>
      </p:sp>
    </p:spTree>
    <p:extLst>
      <p:ext uri="{BB962C8B-B14F-4D97-AF65-F5344CB8AC3E}">
        <p14:creationId xmlns:p14="http://schemas.microsoft.com/office/powerpoint/2010/main" val="13577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34817"/>
                                        </p:tgtEl>
                                        <p:attrNameLst>
                                          <p:attrName>style.visibility</p:attrName>
                                        </p:attrNameLst>
                                      </p:cBhvr>
                                      <p:to>
                                        <p:strVal val="visible"/>
                                      </p:to>
                                    </p:set>
                                    <p:animEffect transition="in" filter="dissolve">
                                      <p:cBhvr>
                                        <p:cTn id="17" dur="500"/>
                                        <p:tgtEl>
                                          <p:spTgt spid="348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1"/>
          <p:cNvGrpSpPr>
            <a:grpSpLocks/>
          </p:cNvGrpSpPr>
          <p:nvPr/>
        </p:nvGrpSpPr>
        <p:grpSpPr bwMode="auto">
          <a:xfrm>
            <a:off x="4891074" y="634414"/>
            <a:ext cx="4191000" cy="4246114"/>
            <a:chOff x="2719" y="1257"/>
            <a:chExt cx="3041" cy="3063"/>
          </a:xfrm>
        </p:grpSpPr>
        <p:grpSp>
          <p:nvGrpSpPr>
            <p:cNvPr id="40964" name="Group 10"/>
            <p:cNvGrpSpPr>
              <a:grpSpLocks/>
            </p:cNvGrpSpPr>
            <p:nvPr/>
          </p:nvGrpSpPr>
          <p:grpSpPr bwMode="auto">
            <a:xfrm>
              <a:off x="2719" y="1257"/>
              <a:ext cx="3041" cy="3063"/>
              <a:chOff x="2719" y="1257"/>
              <a:chExt cx="3041" cy="3063"/>
            </a:xfrm>
          </p:grpSpPr>
          <p:pic>
            <p:nvPicPr>
              <p:cNvPr id="40975" name="Picture 5" descr="bohr"/>
              <p:cNvPicPr>
                <a:picLocks noChangeAspect="1" noChangeArrowheads="1"/>
              </p:cNvPicPr>
              <p:nvPr/>
            </p:nvPicPr>
            <p:blipFill>
              <a:blip r:embed="rId2"/>
              <a:srcRect/>
              <a:stretch>
                <a:fillRect/>
              </a:stretch>
            </p:blipFill>
            <p:spPr bwMode="auto">
              <a:xfrm>
                <a:off x="2719" y="1257"/>
                <a:ext cx="3041" cy="3063"/>
              </a:xfrm>
              <a:prstGeom prst="rect">
                <a:avLst/>
              </a:prstGeom>
              <a:noFill/>
              <a:ln w="9525">
                <a:noFill/>
                <a:miter lim="800000"/>
                <a:headEnd/>
                <a:tailEnd/>
              </a:ln>
            </p:spPr>
          </p:pic>
          <p:sp>
            <p:nvSpPr>
              <p:cNvPr id="40976" name="Oval 5"/>
              <p:cNvSpPr>
                <a:spLocks noChangeAspect="1" noChangeArrowheads="1"/>
              </p:cNvSpPr>
              <p:nvPr/>
            </p:nvSpPr>
            <p:spPr bwMode="auto">
              <a:xfrm>
                <a:off x="3264" y="3456"/>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7" name="Oval 6"/>
              <p:cNvSpPr>
                <a:spLocks noChangeAspect="1" noChangeArrowheads="1"/>
              </p:cNvSpPr>
              <p:nvPr/>
            </p:nvSpPr>
            <p:spPr bwMode="auto">
              <a:xfrm>
                <a:off x="2955" y="2784"/>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8" name="Oval 7"/>
              <p:cNvSpPr>
                <a:spLocks noChangeAspect="1" noChangeArrowheads="1"/>
              </p:cNvSpPr>
              <p:nvPr/>
            </p:nvSpPr>
            <p:spPr bwMode="auto">
              <a:xfrm>
                <a:off x="3936" y="1584"/>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9" name="Oval 8"/>
              <p:cNvSpPr>
                <a:spLocks noChangeAspect="1" noChangeArrowheads="1"/>
              </p:cNvSpPr>
              <p:nvPr/>
            </p:nvSpPr>
            <p:spPr bwMode="auto">
              <a:xfrm>
                <a:off x="4800" y="1824"/>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80" name="Oval 9"/>
              <p:cNvSpPr>
                <a:spLocks noChangeAspect="1" noChangeArrowheads="1"/>
              </p:cNvSpPr>
              <p:nvPr/>
            </p:nvSpPr>
            <p:spPr bwMode="auto">
              <a:xfrm>
                <a:off x="4128" y="3792"/>
                <a:ext cx="207" cy="20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40965" name="Oval 11"/>
            <p:cNvSpPr>
              <a:spLocks noChangeAspect="1" noChangeArrowheads="1"/>
            </p:cNvSpPr>
            <p:nvPr/>
          </p:nvSpPr>
          <p:spPr bwMode="auto">
            <a:xfrm>
              <a:off x="3648" y="4068"/>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66" name="Oval 12"/>
            <p:cNvSpPr>
              <a:spLocks noChangeAspect="1" noChangeArrowheads="1"/>
            </p:cNvSpPr>
            <p:nvPr/>
          </p:nvSpPr>
          <p:spPr bwMode="auto">
            <a:xfrm>
              <a:off x="4752" y="3570"/>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67" name="Oval 13"/>
            <p:cNvSpPr>
              <a:spLocks noChangeAspect="1" noChangeArrowheads="1"/>
            </p:cNvSpPr>
            <p:nvPr/>
          </p:nvSpPr>
          <p:spPr bwMode="auto">
            <a:xfrm>
              <a:off x="4533" y="3360"/>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68" name="Oval 14"/>
            <p:cNvSpPr>
              <a:spLocks noChangeAspect="1" noChangeArrowheads="1"/>
            </p:cNvSpPr>
            <p:nvPr/>
          </p:nvSpPr>
          <p:spPr bwMode="auto">
            <a:xfrm>
              <a:off x="5143" y="3728"/>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69" name="Oval 15"/>
            <p:cNvSpPr>
              <a:spLocks noChangeAspect="1" noChangeArrowheads="1"/>
            </p:cNvSpPr>
            <p:nvPr/>
          </p:nvSpPr>
          <p:spPr bwMode="auto">
            <a:xfrm>
              <a:off x="3033" y="3744"/>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0" name="Oval 16"/>
            <p:cNvSpPr>
              <a:spLocks noChangeAspect="1" noChangeArrowheads="1"/>
            </p:cNvSpPr>
            <p:nvPr/>
          </p:nvSpPr>
          <p:spPr bwMode="auto">
            <a:xfrm>
              <a:off x="3150" y="1536"/>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1" name="Oval 17"/>
            <p:cNvSpPr>
              <a:spLocks noChangeAspect="1" noChangeArrowheads="1"/>
            </p:cNvSpPr>
            <p:nvPr/>
          </p:nvSpPr>
          <p:spPr bwMode="auto">
            <a:xfrm>
              <a:off x="2967" y="2427"/>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2" name="Oval 18"/>
            <p:cNvSpPr>
              <a:spLocks noChangeAspect="1" noChangeArrowheads="1"/>
            </p:cNvSpPr>
            <p:nvPr/>
          </p:nvSpPr>
          <p:spPr bwMode="auto">
            <a:xfrm>
              <a:off x="4992" y="1536"/>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3" name="Oval 19"/>
            <p:cNvSpPr>
              <a:spLocks noChangeAspect="1" noChangeArrowheads="1"/>
            </p:cNvSpPr>
            <p:nvPr/>
          </p:nvSpPr>
          <p:spPr bwMode="auto">
            <a:xfrm>
              <a:off x="3696" y="1920"/>
              <a:ext cx="207" cy="207"/>
            </a:xfrm>
            <a:prstGeom prst="ellipse">
              <a:avLst/>
            </a:prstGeom>
            <a:solidFill>
              <a:schemeClr val="tx1"/>
            </a:solidFill>
            <a:ln w="9525">
              <a:solidFill>
                <a:schemeClr val="tx1"/>
              </a:solidFill>
              <a:round/>
              <a:headEnd/>
              <a:tailEnd/>
            </a:ln>
          </p:spPr>
          <p:txBody>
            <a:bodyPr wrap="none" anchor="ctr"/>
            <a:lstStyle/>
            <a:p>
              <a:endParaRPr lang="en-US"/>
            </a:p>
          </p:txBody>
        </p:sp>
        <p:sp>
          <p:nvSpPr>
            <p:cNvPr id="40974" name="Oval 20"/>
            <p:cNvSpPr>
              <a:spLocks noChangeAspect="1" noChangeArrowheads="1"/>
            </p:cNvSpPr>
            <p:nvPr/>
          </p:nvSpPr>
          <p:spPr bwMode="auto">
            <a:xfrm>
              <a:off x="5136" y="2400"/>
              <a:ext cx="207" cy="20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40961" name="Rectangle 2"/>
          <p:cNvSpPr>
            <a:spLocks noGrp="1"/>
          </p:cNvSpPr>
          <p:nvPr>
            <p:ph type="title"/>
          </p:nvPr>
        </p:nvSpPr>
        <p:spPr>
          <a:xfrm>
            <a:off x="85724" y="429166"/>
            <a:ext cx="8229600" cy="639763"/>
          </a:xfrm>
        </p:spPr>
        <p:txBody>
          <a:bodyPr/>
          <a:lstStyle/>
          <a:p>
            <a:r>
              <a:rPr lang="en-US" sz="3200" dirty="0" smtClean="0">
                <a:cs typeface="Segoe UI" charset="0"/>
              </a:rPr>
              <a:t>Bohr’s Model of the Atom…</a:t>
            </a:r>
          </a:p>
        </p:txBody>
      </p:sp>
      <p:sp>
        <p:nvSpPr>
          <p:cNvPr id="40963" name="Rectangle 3"/>
          <p:cNvSpPr>
            <a:spLocks noGrp="1"/>
          </p:cNvSpPr>
          <p:nvPr>
            <p:ph type="body" idx="1"/>
          </p:nvPr>
        </p:nvSpPr>
        <p:spPr>
          <a:xfrm>
            <a:off x="90473" y="998705"/>
            <a:ext cx="4800601" cy="3719425"/>
          </a:xfrm>
        </p:spPr>
        <p:txBody>
          <a:bodyPr/>
          <a:lstStyle/>
          <a:p>
            <a:pPr eaLnBrk="1" hangingPunct="1">
              <a:lnSpc>
                <a:spcPct val="80000"/>
              </a:lnSpc>
            </a:pPr>
            <a:r>
              <a:rPr lang="en-US" sz="2400" b="1" dirty="0" smtClean="0">
                <a:cs typeface="Segoe UI" charset="0"/>
              </a:rPr>
              <a:t>He was first to really focus on where electrons were in relation to the nucleus.</a:t>
            </a:r>
          </a:p>
          <a:p>
            <a:pPr eaLnBrk="1" hangingPunct="1">
              <a:lnSpc>
                <a:spcPct val="80000"/>
              </a:lnSpc>
            </a:pPr>
            <a:r>
              <a:rPr lang="en-US" sz="2400" b="1" dirty="0" smtClean="0">
                <a:cs typeface="Segoe UI" charset="0"/>
              </a:rPr>
              <a:t>He mathematically proved that the electrons existed in different, </a:t>
            </a:r>
            <a:r>
              <a:rPr lang="en-US" sz="2400" b="1" i="1" dirty="0" smtClean="0">
                <a:cs typeface="Segoe UI" charset="0"/>
              </a:rPr>
              <a:t>particular</a:t>
            </a:r>
            <a:r>
              <a:rPr lang="en-US" sz="2400" b="1" dirty="0" smtClean="0">
                <a:cs typeface="Segoe UI" charset="0"/>
              </a:rPr>
              <a:t> orbits around the nucleus.</a:t>
            </a:r>
          </a:p>
          <a:p>
            <a:pPr eaLnBrk="1" hangingPunct="1">
              <a:lnSpc>
                <a:spcPct val="80000"/>
              </a:lnSpc>
            </a:pPr>
            <a:r>
              <a:rPr lang="en-US" sz="2400" b="1" dirty="0" smtClean="0">
                <a:cs typeface="Segoe UI" charset="0"/>
              </a:rPr>
              <a:t>Not just all in the same one or randomly.</a:t>
            </a:r>
          </a:p>
          <a:p>
            <a:pPr eaLnBrk="1" hangingPunct="1">
              <a:lnSpc>
                <a:spcPct val="80000"/>
              </a:lnSpc>
            </a:pPr>
            <a:r>
              <a:rPr lang="en-US" sz="2400" b="1" dirty="0" smtClean="0">
                <a:cs typeface="Segoe UI" charset="0"/>
              </a:rPr>
              <a:t>The orbital the electron existed in was dependent upon </a:t>
            </a:r>
            <a:r>
              <a:rPr lang="en-US" sz="2400" b="1" dirty="0" smtClean="0">
                <a:solidFill>
                  <a:srgbClr val="00FF00"/>
                </a:solidFill>
                <a:cs typeface="Segoe UI" charset="0"/>
              </a:rPr>
              <a:t>how much energy the electron had</a:t>
            </a:r>
            <a:r>
              <a:rPr lang="en-US" sz="2400" b="1" dirty="0" smtClean="0">
                <a:cs typeface="Segoe UI" charset="0"/>
              </a:rPr>
              <a:t>. </a:t>
            </a:r>
          </a:p>
        </p:txBody>
      </p:sp>
      <p:sp>
        <p:nvSpPr>
          <p:cNvPr id="2" name="Rectangle 1"/>
          <p:cNvSpPr/>
          <p:nvPr/>
        </p:nvSpPr>
        <p:spPr>
          <a:xfrm>
            <a:off x="0" y="5042925"/>
            <a:ext cx="8978630" cy="1902059"/>
          </a:xfrm>
          <a:prstGeom prst="rect">
            <a:avLst/>
          </a:prstGeom>
        </p:spPr>
        <p:txBody>
          <a:bodyPr wrap="square">
            <a:spAutoFit/>
          </a:bodyPr>
          <a:lstStyle/>
          <a:p>
            <a:pPr marL="173038" lvl="0" indent="-173038">
              <a:lnSpc>
                <a:spcPct val="80000"/>
              </a:lnSpc>
              <a:spcBef>
                <a:spcPct val="20000"/>
              </a:spcBef>
              <a:buClr>
                <a:srgbClr val="45185D"/>
              </a:buClr>
              <a:buSzPct val="70000"/>
              <a:buFont typeface="Arial" charset="0"/>
              <a:buChar char="•"/>
            </a:pPr>
            <a:r>
              <a:rPr lang="en-US" sz="2800" b="1" u="sng" dirty="0">
                <a:solidFill>
                  <a:srgbClr val="990033"/>
                </a:solidFill>
                <a:latin typeface="Century Gothic"/>
                <a:ea typeface="Segoe UI" charset="0"/>
                <a:cs typeface="Segoe UI" charset="0"/>
              </a:rPr>
              <a:t>Bohr’s model looks like a model of the solar system with planets orbiting the </a:t>
            </a:r>
            <a:r>
              <a:rPr lang="en-US" sz="2800" b="1" u="sng" dirty="0" smtClean="0">
                <a:solidFill>
                  <a:srgbClr val="990033"/>
                </a:solidFill>
                <a:latin typeface="Century Gothic"/>
                <a:ea typeface="Segoe UI" charset="0"/>
                <a:cs typeface="Segoe UI" charset="0"/>
              </a:rPr>
              <a:t>sun. </a:t>
            </a:r>
          </a:p>
          <a:p>
            <a:pPr marL="173038" lvl="0" indent="-173038">
              <a:lnSpc>
                <a:spcPct val="80000"/>
              </a:lnSpc>
              <a:spcBef>
                <a:spcPct val="20000"/>
              </a:spcBef>
              <a:buClr>
                <a:srgbClr val="45185D"/>
              </a:buClr>
              <a:buSzPct val="70000"/>
              <a:buFont typeface="Arial" charset="0"/>
              <a:buChar char="•"/>
            </a:pPr>
            <a:r>
              <a:rPr lang="en-US" sz="2800" b="1" u="sng" dirty="0" smtClean="0">
                <a:solidFill>
                  <a:srgbClr val="990033"/>
                </a:solidFill>
                <a:latin typeface="Century Gothic"/>
                <a:ea typeface="Segoe UI" charset="0"/>
                <a:cs typeface="Segoe UI" charset="0"/>
              </a:rPr>
              <a:t>The difference between Bohr’s and Rutherford’s model is Bohr’s places electrons in differing orbits that he called energy levels.</a:t>
            </a:r>
            <a:endParaRPr lang="en-US" sz="2800" b="1" dirty="0">
              <a:solidFill>
                <a:srgbClr val="67258C"/>
              </a:solidFill>
              <a:latin typeface="Century Gothic"/>
              <a:ea typeface="Segoe UI" charset="0"/>
              <a:cs typeface="Segoe UI" charset="0"/>
            </a:endParaRPr>
          </a:p>
        </p:txBody>
      </p:sp>
    </p:spTree>
    <p:extLst>
      <p:ext uri="{BB962C8B-B14F-4D97-AF65-F5344CB8AC3E}">
        <p14:creationId xmlns:p14="http://schemas.microsoft.com/office/powerpoint/2010/main" val="208105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sz="3200" smtClean="0">
                <a:cs typeface="Segoe UI" charset="0"/>
              </a:rPr>
              <a:t>History of the Atom</a:t>
            </a:r>
          </a:p>
        </p:txBody>
      </p:sp>
      <p:sp>
        <p:nvSpPr>
          <p:cNvPr id="23554" name="Rectangle 3"/>
          <p:cNvSpPr>
            <a:spLocks noGrp="1"/>
          </p:cNvSpPr>
          <p:nvPr>
            <p:ph type="body" idx="1"/>
          </p:nvPr>
        </p:nvSpPr>
        <p:spPr>
          <a:xfrm>
            <a:off x="76200" y="1341438"/>
            <a:ext cx="8839200" cy="5516562"/>
          </a:xfrm>
        </p:spPr>
        <p:txBody>
          <a:bodyPr>
            <a:normAutofit fontScale="92500" lnSpcReduction="20000"/>
          </a:bodyPr>
          <a:lstStyle/>
          <a:p>
            <a:pPr eaLnBrk="1" hangingPunct="1"/>
            <a:r>
              <a:rPr lang="en-US" sz="2800" dirty="0" smtClean="0">
                <a:cs typeface="Segoe UI" charset="0"/>
              </a:rPr>
              <a:t>The understanding of matter has been a source of interest for humans for as long as history has been kept.</a:t>
            </a:r>
          </a:p>
          <a:p>
            <a:pPr eaLnBrk="1" hangingPunct="1"/>
            <a:r>
              <a:rPr lang="en-US" sz="2800" dirty="0" smtClean="0">
                <a:cs typeface="Segoe UI" charset="0"/>
              </a:rPr>
              <a:t>Theories of what we and all things are made of have included the likely to the absurd.</a:t>
            </a:r>
          </a:p>
          <a:p>
            <a:pPr eaLnBrk="1" hangingPunct="1"/>
            <a:r>
              <a:rPr lang="en-US" sz="2800" dirty="0" smtClean="0">
                <a:cs typeface="Segoe UI" charset="0"/>
              </a:rPr>
              <a:t>The main difference between all of the theories has been dependent upon the current levels of science and technology.</a:t>
            </a:r>
          </a:p>
          <a:p>
            <a:pPr eaLnBrk="1" hangingPunct="1"/>
            <a:r>
              <a:rPr lang="en-US" sz="2800" dirty="0" smtClean="0">
                <a:cs typeface="Segoe UI" charset="0"/>
              </a:rPr>
              <a:t>As we should understand, </a:t>
            </a:r>
            <a:r>
              <a:rPr lang="en-US" sz="2800" u="sng" dirty="0" smtClean="0">
                <a:cs typeface="Segoe UI" charset="0"/>
              </a:rPr>
              <a:t>SCIENCE</a:t>
            </a:r>
            <a:r>
              <a:rPr lang="en-US" sz="2800" dirty="0" smtClean="0">
                <a:cs typeface="Segoe UI" charset="0"/>
              </a:rPr>
              <a:t>, our system of knowledge for how the universe works and how we acquire new knowledge, </a:t>
            </a:r>
            <a:r>
              <a:rPr lang="en-US" sz="2800" u="sng" dirty="0" smtClean="0">
                <a:cs typeface="Segoe UI" charset="0"/>
              </a:rPr>
              <a:t>IS INTERCONNECTED WITH TECHNOLOGY</a:t>
            </a:r>
            <a:r>
              <a:rPr lang="en-US" sz="2800" dirty="0" smtClean="0">
                <a:cs typeface="Segoe UI" charset="0"/>
              </a:rPr>
              <a:t>. </a:t>
            </a:r>
          </a:p>
          <a:p>
            <a:pPr eaLnBrk="1" hangingPunct="1"/>
            <a:r>
              <a:rPr lang="en-US" sz="2800" dirty="0" smtClean="0">
                <a:cs typeface="Segoe UI" charset="0"/>
              </a:rPr>
              <a:t>Meaning, </a:t>
            </a:r>
            <a:r>
              <a:rPr lang="en-US" sz="2800" u="sng" dirty="0" smtClean="0">
                <a:cs typeface="Segoe UI" charset="0"/>
              </a:rPr>
              <a:t>our understanding of the world is limited to the sophistication of the tools we use draw conclusions and to access facts</a:t>
            </a:r>
            <a:r>
              <a:rPr lang="en-US" sz="2800" dirty="0" smtClean="0">
                <a:cs typeface="Segoe UI"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p:cNvPicPr>
            <a:picLocks noChangeAspect="1" noChangeArrowheads="1"/>
          </p:cNvPicPr>
          <p:nvPr/>
        </p:nvPicPr>
        <p:blipFill>
          <a:blip r:embed="rId2"/>
          <a:srcRect t="4427"/>
          <a:stretch>
            <a:fillRect/>
          </a:stretch>
        </p:blipFill>
        <p:spPr bwMode="auto">
          <a:xfrm>
            <a:off x="228600" y="1905000"/>
            <a:ext cx="3565525" cy="3254375"/>
          </a:xfrm>
          <a:prstGeom prst="rect">
            <a:avLst/>
          </a:prstGeom>
          <a:noFill/>
          <a:ln w="9525">
            <a:noFill/>
            <a:miter lim="800000"/>
            <a:headEnd/>
            <a:tailEnd/>
          </a:ln>
        </p:spPr>
      </p:pic>
      <p:pic>
        <p:nvPicPr>
          <p:cNvPr id="41986" name="Picture 6"/>
          <p:cNvPicPr>
            <a:picLocks noChangeAspect="1" noChangeArrowheads="1"/>
          </p:cNvPicPr>
          <p:nvPr/>
        </p:nvPicPr>
        <p:blipFill>
          <a:blip r:embed="rId3"/>
          <a:srcRect l="3329" r="3722" b="5264"/>
          <a:stretch>
            <a:fillRect/>
          </a:stretch>
        </p:blipFill>
        <p:spPr bwMode="auto">
          <a:xfrm>
            <a:off x="4746625" y="1914525"/>
            <a:ext cx="3263900" cy="3094038"/>
          </a:xfrm>
          <a:prstGeom prst="rect">
            <a:avLst/>
          </a:prstGeom>
          <a:noFill/>
          <a:ln w="9525">
            <a:noFill/>
            <a:miter lim="800000"/>
            <a:headEnd/>
            <a:tailEnd/>
          </a:ln>
        </p:spPr>
      </p:pic>
      <p:sp>
        <p:nvSpPr>
          <p:cNvPr id="41987" name="Rectangle 2"/>
          <p:cNvSpPr>
            <a:spLocks noGrp="1"/>
          </p:cNvSpPr>
          <p:nvPr>
            <p:ph type="title"/>
          </p:nvPr>
        </p:nvSpPr>
        <p:spPr>
          <a:xfrm>
            <a:off x="0" y="381000"/>
            <a:ext cx="8229600" cy="639763"/>
          </a:xfrm>
        </p:spPr>
        <p:txBody>
          <a:bodyPr/>
          <a:lstStyle/>
          <a:p>
            <a:r>
              <a:rPr lang="en-US" smtClean="0">
                <a:cs typeface="Segoe UI" charset="0"/>
              </a:rPr>
              <a:t>What do you notice about the differences between them?</a:t>
            </a:r>
          </a:p>
        </p:txBody>
      </p:sp>
      <p:sp>
        <p:nvSpPr>
          <p:cNvPr id="90115" name="Rectangle 3"/>
          <p:cNvSpPr>
            <a:spLocks noGrp="1"/>
          </p:cNvSpPr>
          <p:nvPr>
            <p:ph type="body" idx="1"/>
          </p:nvPr>
        </p:nvSpPr>
        <p:spPr>
          <a:xfrm>
            <a:off x="228600" y="1341438"/>
            <a:ext cx="6781800" cy="5059362"/>
          </a:xfrm>
        </p:spPr>
        <p:txBody>
          <a:bodyPr/>
          <a:lstStyle/>
          <a:p>
            <a:pPr>
              <a:lnSpc>
                <a:spcPct val="80000"/>
              </a:lnSpc>
            </a:pPr>
            <a:r>
              <a:rPr lang="en-US" sz="2400" dirty="0" smtClean="0">
                <a:cs typeface="Segoe UI" charset="0"/>
              </a:rPr>
              <a:t>Bohr’s Model			Rutherford Model</a:t>
            </a: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endParaRPr lang="en-US" sz="2400" dirty="0" smtClean="0">
              <a:cs typeface="Segoe UI" charset="0"/>
            </a:endParaRPr>
          </a:p>
          <a:p>
            <a:pPr>
              <a:lnSpc>
                <a:spcPct val="80000"/>
              </a:lnSpc>
            </a:pPr>
            <a:r>
              <a:rPr lang="en-US" sz="2400" smtClean="0">
                <a:solidFill>
                  <a:srgbClr val="990033"/>
                </a:solidFill>
                <a:cs typeface="Segoe UI" charset="0"/>
              </a:rPr>
              <a:t>Bohr’s </a:t>
            </a:r>
            <a:r>
              <a:rPr lang="en-US" sz="2400" dirty="0" smtClean="0">
                <a:solidFill>
                  <a:srgbClr val="990033"/>
                </a:solidFill>
                <a:cs typeface="Segoe UI" charset="0"/>
              </a:rPr>
              <a:t>is similar to Rutherford’s as it has a nucleus surrounded by space.</a:t>
            </a:r>
          </a:p>
          <a:p>
            <a:pPr>
              <a:lnSpc>
                <a:spcPct val="80000"/>
              </a:lnSpc>
            </a:pPr>
            <a:r>
              <a:rPr lang="en-US" sz="2400" dirty="0" smtClean="0">
                <a:cs typeface="Segoe UI" charset="0"/>
              </a:rPr>
              <a:t>The main difference is that Bohr’s model places the electrons in </a:t>
            </a:r>
            <a:r>
              <a:rPr lang="en-US" sz="2400" i="1" dirty="0" smtClean="0">
                <a:cs typeface="Segoe UI" charset="0"/>
              </a:rPr>
              <a:t>different</a:t>
            </a:r>
            <a:r>
              <a:rPr lang="en-US" sz="2400" dirty="0" smtClean="0">
                <a:cs typeface="Segoe UI" charset="0"/>
              </a:rPr>
              <a:t> orbits around the nucleus.</a:t>
            </a:r>
          </a:p>
        </p:txBody>
      </p:sp>
    </p:spTree>
    <p:extLst>
      <p:ext uri="{BB962C8B-B14F-4D97-AF65-F5344CB8AC3E}">
        <p14:creationId xmlns:p14="http://schemas.microsoft.com/office/powerpoint/2010/main" val="35467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115">
                                            <p:txEl>
                                              <p:pRg st="10" end="10"/>
                                            </p:txEl>
                                          </p:spTgt>
                                        </p:tgtEl>
                                        <p:attrNameLst>
                                          <p:attrName>style.visibility</p:attrName>
                                        </p:attrNameLst>
                                      </p:cBhvr>
                                      <p:to>
                                        <p:strVal val="visible"/>
                                      </p:to>
                                    </p:set>
                                    <p:animEffect transition="in" filter="dissolve">
                                      <p:cBhvr>
                                        <p:cTn id="7" dur="500"/>
                                        <p:tgtEl>
                                          <p:spTgt spid="90115">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0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z="3200" smtClean="0">
                <a:cs typeface="Segoe UI" charset="0"/>
              </a:rPr>
              <a:t>Bohr’s 			V.		Rutherford’s</a:t>
            </a:r>
          </a:p>
        </p:txBody>
      </p:sp>
      <p:sp>
        <p:nvSpPr>
          <p:cNvPr id="102454" name="Oval 54"/>
          <p:cNvSpPr>
            <a:spLocks noChangeAspect="1" noChangeArrowheads="1"/>
          </p:cNvSpPr>
          <p:nvPr/>
        </p:nvSpPr>
        <p:spPr bwMode="auto">
          <a:xfrm>
            <a:off x="6882791" y="3667328"/>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55" name="Oval 55"/>
          <p:cNvSpPr>
            <a:spLocks noChangeArrowheads="1"/>
          </p:cNvSpPr>
          <p:nvPr/>
        </p:nvSpPr>
        <p:spPr bwMode="auto">
          <a:xfrm>
            <a:off x="6200775" y="1828800"/>
            <a:ext cx="1143000" cy="3657600"/>
          </a:xfrm>
          <a:prstGeom prst="ellipse">
            <a:avLst/>
          </a:prstGeom>
          <a:noFill/>
          <a:ln w="9525">
            <a:solidFill>
              <a:schemeClr val="tx1"/>
            </a:solidFill>
            <a:round/>
            <a:headEnd/>
            <a:tailEnd/>
          </a:ln>
        </p:spPr>
        <p:txBody>
          <a:bodyPr wrap="none" anchor="ctr"/>
          <a:lstStyle/>
          <a:p>
            <a:endParaRPr lang="en-US"/>
          </a:p>
        </p:txBody>
      </p:sp>
      <p:sp>
        <p:nvSpPr>
          <p:cNvPr id="102456" name="Oval 56"/>
          <p:cNvSpPr>
            <a:spLocks noChangeArrowheads="1"/>
          </p:cNvSpPr>
          <p:nvPr/>
        </p:nvSpPr>
        <p:spPr bwMode="auto">
          <a:xfrm>
            <a:off x="4962119" y="3104744"/>
            <a:ext cx="3657600" cy="1295400"/>
          </a:xfrm>
          <a:prstGeom prst="ellipse">
            <a:avLst/>
          </a:prstGeom>
          <a:noFill/>
          <a:ln w="9525">
            <a:solidFill>
              <a:schemeClr val="tx1"/>
            </a:solidFill>
            <a:round/>
            <a:headEnd/>
            <a:tailEnd/>
          </a:ln>
        </p:spPr>
        <p:txBody>
          <a:bodyPr wrap="none" anchor="ctr"/>
          <a:lstStyle/>
          <a:p>
            <a:endParaRPr lang="en-US"/>
          </a:p>
        </p:txBody>
      </p:sp>
      <p:sp>
        <p:nvSpPr>
          <p:cNvPr id="102457" name="Oval 57"/>
          <p:cNvSpPr>
            <a:spLocks noChangeArrowheads="1"/>
          </p:cNvSpPr>
          <p:nvPr/>
        </p:nvSpPr>
        <p:spPr bwMode="auto">
          <a:xfrm rot="2756974">
            <a:off x="4943475" y="3060700"/>
            <a:ext cx="3657600" cy="1219200"/>
          </a:xfrm>
          <a:prstGeom prst="ellipse">
            <a:avLst/>
          </a:prstGeom>
          <a:noFill/>
          <a:ln w="9525">
            <a:solidFill>
              <a:schemeClr val="tx1"/>
            </a:solidFill>
            <a:round/>
            <a:headEnd/>
            <a:tailEnd/>
          </a:ln>
        </p:spPr>
        <p:txBody>
          <a:bodyPr wrap="none" anchor="ctr"/>
          <a:lstStyle/>
          <a:p>
            <a:endParaRPr lang="en-US"/>
          </a:p>
        </p:txBody>
      </p:sp>
      <p:sp>
        <p:nvSpPr>
          <p:cNvPr id="102458" name="Oval 58"/>
          <p:cNvSpPr>
            <a:spLocks noChangeArrowheads="1"/>
          </p:cNvSpPr>
          <p:nvPr/>
        </p:nvSpPr>
        <p:spPr bwMode="auto">
          <a:xfrm rot="-2122336">
            <a:off x="5017479" y="3198813"/>
            <a:ext cx="3657600" cy="1079500"/>
          </a:xfrm>
          <a:prstGeom prst="ellipse">
            <a:avLst/>
          </a:prstGeom>
          <a:noFill/>
          <a:ln w="9525">
            <a:solidFill>
              <a:schemeClr val="tx1"/>
            </a:solidFill>
            <a:round/>
            <a:headEnd/>
            <a:tailEnd/>
          </a:ln>
        </p:spPr>
        <p:txBody>
          <a:bodyPr wrap="none" anchor="ctr"/>
          <a:lstStyle/>
          <a:p>
            <a:endParaRPr lang="en-US"/>
          </a:p>
        </p:txBody>
      </p:sp>
      <p:sp>
        <p:nvSpPr>
          <p:cNvPr id="102459" name="Oval 59"/>
          <p:cNvSpPr>
            <a:spLocks noChangeAspect="1" noChangeArrowheads="1"/>
          </p:cNvSpPr>
          <p:nvPr/>
        </p:nvSpPr>
        <p:spPr bwMode="auto">
          <a:xfrm>
            <a:off x="6628791" y="3514928"/>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60" name="Oval 60"/>
          <p:cNvSpPr>
            <a:spLocks noChangeAspect="1" noChangeArrowheads="1"/>
          </p:cNvSpPr>
          <p:nvPr/>
        </p:nvSpPr>
        <p:spPr bwMode="auto">
          <a:xfrm>
            <a:off x="6781191" y="36673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1" name="Oval 61"/>
          <p:cNvSpPr>
            <a:spLocks noChangeAspect="1" noChangeArrowheads="1"/>
          </p:cNvSpPr>
          <p:nvPr/>
        </p:nvSpPr>
        <p:spPr bwMode="auto">
          <a:xfrm>
            <a:off x="6781191" y="34387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2" name="Oval 62"/>
          <p:cNvSpPr>
            <a:spLocks noChangeAspect="1" noChangeArrowheads="1"/>
          </p:cNvSpPr>
          <p:nvPr/>
        </p:nvSpPr>
        <p:spPr bwMode="auto">
          <a:xfrm>
            <a:off x="6628791" y="36673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3" name="Oval 63"/>
          <p:cNvSpPr>
            <a:spLocks noChangeAspect="1" noChangeArrowheads="1"/>
          </p:cNvSpPr>
          <p:nvPr/>
        </p:nvSpPr>
        <p:spPr bwMode="auto">
          <a:xfrm>
            <a:off x="6908191" y="35276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4" name="Oval 64"/>
          <p:cNvSpPr>
            <a:spLocks noChangeAspect="1" noChangeArrowheads="1"/>
          </p:cNvSpPr>
          <p:nvPr/>
        </p:nvSpPr>
        <p:spPr bwMode="auto">
          <a:xfrm>
            <a:off x="6806591" y="3743528"/>
            <a:ext cx="182563" cy="182563"/>
          </a:xfrm>
          <a:prstGeom prst="ellipse">
            <a:avLst/>
          </a:prstGeom>
          <a:solidFill>
            <a:schemeClr val="tx1"/>
          </a:solidFill>
          <a:ln w="9525">
            <a:solidFill>
              <a:schemeClr val="tx1"/>
            </a:solidFill>
            <a:round/>
            <a:headEnd/>
            <a:tailEnd/>
          </a:ln>
        </p:spPr>
        <p:txBody>
          <a:bodyPr wrap="none" anchor="ctr"/>
          <a:lstStyle/>
          <a:p>
            <a:endParaRPr lang="en-US"/>
          </a:p>
        </p:txBody>
      </p:sp>
      <p:sp>
        <p:nvSpPr>
          <p:cNvPr id="102465" name="Oval 65"/>
          <p:cNvSpPr>
            <a:spLocks noChangeAspect="1" noChangeArrowheads="1"/>
          </p:cNvSpPr>
          <p:nvPr/>
        </p:nvSpPr>
        <p:spPr bwMode="auto">
          <a:xfrm>
            <a:off x="6755791" y="3553028"/>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66" name="Oval 66"/>
          <p:cNvSpPr>
            <a:spLocks noChangeAspect="1" noChangeArrowheads="1"/>
          </p:cNvSpPr>
          <p:nvPr/>
        </p:nvSpPr>
        <p:spPr bwMode="auto">
          <a:xfrm>
            <a:off x="6641491" y="34641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7" name="Oval 67"/>
          <p:cNvSpPr>
            <a:spLocks noChangeAspect="1" noChangeArrowheads="1"/>
          </p:cNvSpPr>
          <p:nvPr/>
        </p:nvSpPr>
        <p:spPr bwMode="auto">
          <a:xfrm>
            <a:off x="6704991" y="3730828"/>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68" name="Oval 68"/>
          <p:cNvSpPr>
            <a:spLocks noChangeAspect="1" noChangeArrowheads="1"/>
          </p:cNvSpPr>
          <p:nvPr/>
        </p:nvSpPr>
        <p:spPr bwMode="auto">
          <a:xfrm>
            <a:off x="5743575" y="47625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69" name="Oval 69"/>
          <p:cNvSpPr>
            <a:spLocks noChangeAspect="1" noChangeArrowheads="1"/>
          </p:cNvSpPr>
          <p:nvPr/>
        </p:nvSpPr>
        <p:spPr bwMode="auto">
          <a:xfrm>
            <a:off x="7419975" y="26670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0" name="Oval 70"/>
          <p:cNvSpPr>
            <a:spLocks noChangeAspect="1" noChangeArrowheads="1"/>
          </p:cNvSpPr>
          <p:nvPr/>
        </p:nvSpPr>
        <p:spPr bwMode="auto">
          <a:xfrm>
            <a:off x="6962775" y="19812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1" name="Oval 71"/>
          <p:cNvSpPr>
            <a:spLocks noChangeAspect="1" noChangeArrowheads="1"/>
          </p:cNvSpPr>
          <p:nvPr/>
        </p:nvSpPr>
        <p:spPr bwMode="auto">
          <a:xfrm>
            <a:off x="5895975" y="22860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2" name="Oval 72"/>
          <p:cNvSpPr>
            <a:spLocks noChangeAspect="1" noChangeArrowheads="1"/>
          </p:cNvSpPr>
          <p:nvPr/>
        </p:nvSpPr>
        <p:spPr bwMode="auto">
          <a:xfrm>
            <a:off x="7572375" y="49530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3" name="Oval 73"/>
          <p:cNvSpPr>
            <a:spLocks noChangeAspect="1" noChangeArrowheads="1"/>
          </p:cNvSpPr>
          <p:nvPr/>
        </p:nvSpPr>
        <p:spPr bwMode="auto">
          <a:xfrm>
            <a:off x="4905375" y="35814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4" name="Oval 74"/>
          <p:cNvSpPr>
            <a:spLocks noChangeAspect="1" noChangeArrowheads="1"/>
          </p:cNvSpPr>
          <p:nvPr/>
        </p:nvSpPr>
        <p:spPr bwMode="auto">
          <a:xfrm>
            <a:off x="6429375" y="51816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5" name="Oval 75"/>
          <p:cNvSpPr>
            <a:spLocks noChangeAspect="1" noChangeArrowheads="1"/>
          </p:cNvSpPr>
          <p:nvPr/>
        </p:nvSpPr>
        <p:spPr bwMode="auto">
          <a:xfrm>
            <a:off x="8181975" y="40386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76" name="Oval 76"/>
          <p:cNvSpPr>
            <a:spLocks noChangeAspect="1" noChangeArrowheads="1"/>
          </p:cNvSpPr>
          <p:nvPr/>
        </p:nvSpPr>
        <p:spPr bwMode="auto">
          <a:xfrm>
            <a:off x="2482850" y="3657600"/>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81" name="Oval 81"/>
          <p:cNvSpPr>
            <a:spLocks noChangeAspect="1" noChangeArrowheads="1"/>
          </p:cNvSpPr>
          <p:nvPr/>
        </p:nvSpPr>
        <p:spPr bwMode="auto">
          <a:xfrm>
            <a:off x="2228850" y="3505200"/>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82" name="Oval 82"/>
          <p:cNvSpPr>
            <a:spLocks noChangeAspect="1" noChangeArrowheads="1"/>
          </p:cNvSpPr>
          <p:nvPr/>
        </p:nvSpPr>
        <p:spPr bwMode="auto">
          <a:xfrm>
            <a:off x="2381250" y="36576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83" name="Oval 83"/>
          <p:cNvSpPr>
            <a:spLocks noChangeAspect="1" noChangeArrowheads="1"/>
          </p:cNvSpPr>
          <p:nvPr/>
        </p:nvSpPr>
        <p:spPr bwMode="auto">
          <a:xfrm>
            <a:off x="2381250" y="34290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84" name="Oval 84"/>
          <p:cNvSpPr>
            <a:spLocks noChangeAspect="1" noChangeArrowheads="1"/>
          </p:cNvSpPr>
          <p:nvPr/>
        </p:nvSpPr>
        <p:spPr bwMode="auto">
          <a:xfrm>
            <a:off x="2228850" y="36576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85" name="Oval 85"/>
          <p:cNvSpPr>
            <a:spLocks noChangeAspect="1" noChangeArrowheads="1"/>
          </p:cNvSpPr>
          <p:nvPr/>
        </p:nvSpPr>
        <p:spPr bwMode="auto">
          <a:xfrm>
            <a:off x="2508250" y="35179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86" name="Oval 86"/>
          <p:cNvSpPr>
            <a:spLocks noChangeAspect="1" noChangeArrowheads="1"/>
          </p:cNvSpPr>
          <p:nvPr/>
        </p:nvSpPr>
        <p:spPr bwMode="auto">
          <a:xfrm>
            <a:off x="2406650" y="3733800"/>
            <a:ext cx="182563" cy="182563"/>
          </a:xfrm>
          <a:prstGeom prst="ellipse">
            <a:avLst/>
          </a:prstGeom>
          <a:solidFill>
            <a:schemeClr val="tx1"/>
          </a:solidFill>
          <a:ln w="9525">
            <a:solidFill>
              <a:schemeClr val="tx1"/>
            </a:solidFill>
            <a:round/>
            <a:headEnd/>
            <a:tailEnd/>
          </a:ln>
        </p:spPr>
        <p:txBody>
          <a:bodyPr wrap="none" anchor="ctr"/>
          <a:lstStyle/>
          <a:p>
            <a:endParaRPr lang="en-US"/>
          </a:p>
        </p:txBody>
      </p:sp>
      <p:sp>
        <p:nvSpPr>
          <p:cNvPr id="102487" name="Oval 87"/>
          <p:cNvSpPr>
            <a:spLocks noChangeAspect="1" noChangeArrowheads="1"/>
          </p:cNvSpPr>
          <p:nvPr/>
        </p:nvSpPr>
        <p:spPr bwMode="auto">
          <a:xfrm>
            <a:off x="2355850" y="3543300"/>
            <a:ext cx="182563" cy="18256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88" name="Oval 88"/>
          <p:cNvSpPr>
            <a:spLocks noChangeAspect="1" noChangeArrowheads="1"/>
          </p:cNvSpPr>
          <p:nvPr/>
        </p:nvSpPr>
        <p:spPr bwMode="auto">
          <a:xfrm>
            <a:off x="2241550" y="34544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89" name="Oval 89"/>
          <p:cNvSpPr>
            <a:spLocks noChangeAspect="1" noChangeArrowheads="1"/>
          </p:cNvSpPr>
          <p:nvPr/>
        </p:nvSpPr>
        <p:spPr bwMode="auto">
          <a:xfrm>
            <a:off x="2305050" y="3721100"/>
            <a:ext cx="182563" cy="182563"/>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102490" name="Oval 90"/>
          <p:cNvSpPr>
            <a:spLocks noChangeAspect="1" noChangeArrowheads="1"/>
          </p:cNvSpPr>
          <p:nvPr/>
        </p:nvSpPr>
        <p:spPr bwMode="auto">
          <a:xfrm>
            <a:off x="1143000" y="47244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1" name="Oval 91"/>
          <p:cNvSpPr>
            <a:spLocks noChangeAspect="1" noChangeArrowheads="1"/>
          </p:cNvSpPr>
          <p:nvPr/>
        </p:nvSpPr>
        <p:spPr bwMode="auto">
          <a:xfrm>
            <a:off x="1676400" y="35814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2" name="Oval 92"/>
          <p:cNvSpPr>
            <a:spLocks noChangeAspect="1" noChangeArrowheads="1"/>
          </p:cNvSpPr>
          <p:nvPr/>
        </p:nvSpPr>
        <p:spPr bwMode="auto">
          <a:xfrm>
            <a:off x="2533650" y="19812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3" name="Oval 93"/>
          <p:cNvSpPr>
            <a:spLocks noChangeAspect="1" noChangeArrowheads="1"/>
          </p:cNvSpPr>
          <p:nvPr/>
        </p:nvSpPr>
        <p:spPr bwMode="auto">
          <a:xfrm>
            <a:off x="1466850" y="22860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4" name="Oval 94"/>
          <p:cNvSpPr>
            <a:spLocks noChangeAspect="1" noChangeArrowheads="1"/>
          </p:cNvSpPr>
          <p:nvPr/>
        </p:nvSpPr>
        <p:spPr bwMode="auto">
          <a:xfrm>
            <a:off x="3143250" y="49530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5" name="Oval 95"/>
          <p:cNvSpPr>
            <a:spLocks noChangeAspect="1" noChangeArrowheads="1"/>
          </p:cNvSpPr>
          <p:nvPr/>
        </p:nvSpPr>
        <p:spPr bwMode="auto">
          <a:xfrm>
            <a:off x="762000" y="32004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6" name="Oval 96"/>
          <p:cNvSpPr>
            <a:spLocks noChangeAspect="1" noChangeArrowheads="1"/>
          </p:cNvSpPr>
          <p:nvPr/>
        </p:nvSpPr>
        <p:spPr bwMode="auto">
          <a:xfrm>
            <a:off x="2000250" y="5181600"/>
            <a:ext cx="182563"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2497" name="Oval 97"/>
          <p:cNvSpPr>
            <a:spLocks noChangeAspect="1" noChangeArrowheads="1"/>
          </p:cNvSpPr>
          <p:nvPr/>
        </p:nvSpPr>
        <p:spPr bwMode="auto">
          <a:xfrm>
            <a:off x="2967038" y="3609975"/>
            <a:ext cx="182562" cy="182563"/>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43050" name="Oval 98"/>
          <p:cNvSpPr>
            <a:spLocks noChangeAspect="1" noChangeArrowheads="1"/>
          </p:cNvSpPr>
          <p:nvPr/>
        </p:nvSpPr>
        <p:spPr bwMode="auto">
          <a:xfrm>
            <a:off x="1809750" y="3067050"/>
            <a:ext cx="1279525" cy="1279525"/>
          </a:xfrm>
          <a:prstGeom prst="ellipse">
            <a:avLst/>
          </a:prstGeom>
          <a:noFill/>
          <a:ln w="9525">
            <a:solidFill>
              <a:schemeClr val="tx1"/>
            </a:solidFill>
            <a:round/>
            <a:headEnd/>
            <a:tailEnd/>
          </a:ln>
        </p:spPr>
        <p:txBody>
          <a:bodyPr wrap="none" anchor="ctr"/>
          <a:lstStyle/>
          <a:p>
            <a:endParaRPr lang="en-US"/>
          </a:p>
        </p:txBody>
      </p:sp>
      <p:sp>
        <p:nvSpPr>
          <p:cNvPr id="43051" name="Oval 99"/>
          <p:cNvSpPr>
            <a:spLocks noChangeAspect="1" noChangeArrowheads="1"/>
          </p:cNvSpPr>
          <p:nvPr/>
        </p:nvSpPr>
        <p:spPr bwMode="auto">
          <a:xfrm>
            <a:off x="833438" y="2100263"/>
            <a:ext cx="3198812" cy="3198812"/>
          </a:xfrm>
          <a:prstGeom prst="ellipse">
            <a:avLst/>
          </a:prstGeom>
          <a:noFill/>
          <a:ln w="31750">
            <a:solidFill>
              <a:schemeClr val="tx1"/>
            </a:solidFill>
            <a:round/>
            <a:headEnd/>
            <a:tailEnd/>
          </a:ln>
        </p:spPr>
        <p:txBody>
          <a:bodyPr wrap="none" anchor="ctr"/>
          <a:lstStyle/>
          <a:p>
            <a:endParaRPr lang="en-US"/>
          </a:p>
        </p:txBody>
      </p:sp>
      <p:sp>
        <p:nvSpPr>
          <p:cNvPr id="37933" name="Line 45"/>
          <p:cNvSpPr>
            <a:spLocks noChangeShapeType="1"/>
          </p:cNvSpPr>
          <p:nvPr/>
        </p:nvSpPr>
        <p:spPr bwMode="auto">
          <a:xfrm flipH="1" flipV="1">
            <a:off x="3581400" y="4953000"/>
            <a:ext cx="228600" cy="838200"/>
          </a:xfrm>
          <a:prstGeom prst="line">
            <a:avLst/>
          </a:prstGeom>
          <a:noFill/>
          <a:ln w="9525">
            <a:solidFill>
              <a:schemeClr val="tx1"/>
            </a:solidFill>
            <a:round/>
            <a:headEnd/>
            <a:tailEnd type="triangle" w="med" len="med"/>
          </a:ln>
        </p:spPr>
        <p:txBody>
          <a:bodyPr/>
          <a:lstStyle/>
          <a:p>
            <a:endParaRPr lang="en-US"/>
          </a:p>
        </p:txBody>
      </p:sp>
      <p:sp>
        <p:nvSpPr>
          <p:cNvPr id="37934" name="Line 46"/>
          <p:cNvSpPr>
            <a:spLocks noChangeShapeType="1"/>
          </p:cNvSpPr>
          <p:nvPr/>
        </p:nvSpPr>
        <p:spPr bwMode="auto">
          <a:xfrm flipH="1" flipV="1">
            <a:off x="2743200" y="4343400"/>
            <a:ext cx="685800" cy="1447800"/>
          </a:xfrm>
          <a:prstGeom prst="line">
            <a:avLst/>
          </a:prstGeom>
          <a:noFill/>
          <a:ln w="9525">
            <a:solidFill>
              <a:schemeClr val="tx1"/>
            </a:solidFill>
            <a:round/>
            <a:headEnd/>
            <a:tailEnd type="triangle" w="med" len="med"/>
          </a:ln>
        </p:spPr>
        <p:txBody>
          <a:bodyPr/>
          <a:lstStyle/>
          <a:p>
            <a:endParaRPr lang="en-US"/>
          </a:p>
        </p:txBody>
      </p:sp>
      <p:sp>
        <p:nvSpPr>
          <p:cNvPr id="37935" name="Text Box 47"/>
          <p:cNvSpPr txBox="1">
            <a:spLocks noChangeArrowheads="1"/>
          </p:cNvSpPr>
          <p:nvPr/>
        </p:nvSpPr>
        <p:spPr bwMode="auto">
          <a:xfrm>
            <a:off x="2438400" y="5791200"/>
            <a:ext cx="1720850" cy="366713"/>
          </a:xfrm>
          <a:prstGeom prst="rect">
            <a:avLst/>
          </a:prstGeom>
          <a:noFill/>
          <a:ln w="9525">
            <a:noFill/>
            <a:miter lim="800000"/>
            <a:headEnd/>
            <a:tailEnd/>
          </a:ln>
        </p:spPr>
        <p:txBody>
          <a:bodyPr wrap="none">
            <a:spAutoFit/>
          </a:bodyPr>
          <a:lstStyle/>
          <a:p>
            <a:r>
              <a:rPr lang="en-US"/>
              <a:t>Different Orbits</a:t>
            </a:r>
          </a:p>
        </p:txBody>
      </p:sp>
      <p:sp>
        <p:nvSpPr>
          <p:cNvPr id="37936" name="Oval 48"/>
          <p:cNvSpPr>
            <a:spLocks noChangeArrowheads="1"/>
          </p:cNvSpPr>
          <p:nvPr/>
        </p:nvSpPr>
        <p:spPr bwMode="auto">
          <a:xfrm>
            <a:off x="4953000" y="1828800"/>
            <a:ext cx="3657600" cy="3657600"/>
          </a:xfrm>
          <a:prstGeom prst="ellipse">
            <a:avLst/>
          </a:prstGeom>
          <a:noFill/>
          <a:ln w="9525">
            <a:solidFill>
              <a:schemeClr val="tx1"/>
            </a:solidFill>
            <a:round/>
            <a:headEnd/>
            <a:tailEnd/>
          </a:ln>
        </p:spPr>
        <p:txBody>
          <a:bodyPr wrap="none" anchor="ctr"/>
          <a:lstStyle/>
          <a:p>
            <a:endParaRPr lang="en-US"/>
          </a:p>
        </p:txBody>
      </p:sp>
      <p:sp>
        <p:nvSpPr>
          <p:cNvPr id="37937" name="Line 49"/>
          <p:cNvSpPr>
            <a:spLocks noChangeShapeType="1"/>
          </p:cNvSpPr>
          <p:nvPr/>
        </p:nvSpPr>
        <p:spPr bwMode="auto">
          <a:xfrm flipV="1">
            <a:off x="5867400" y="5486400"/>
            <a:ext cx="381000" cy="533400"/>
          </a:xfrm>
          <a:prstGeom prst="line">
            <a:avLst/>
          </a:prstGeom>
          <a:noFill/>
          <a:ln w="9525">
            <a:solidFill>
              <a:schemeClr val="tx1"/>
            </a:solidFill>
            <a:round/>
            <a:headEnd/>
            <a:tailEnd type="triangle" w="med" len="med"/>
          </a:ln>
        </p:spPr>
        <p:txBody>
          <a:bodyPr/>
          <a:lstStyle/>
          <a:p>
            <a:endParaRPr lang="en-US"/>
          </a:p>
        </p:txBody>
      </p:sp>
      <p:sp>
        <p:nvSpPr>
          <p:cNvPr id="37938" name="Text Box 50"/>
          <p:cNvSpPr txBox="1">
            <a:spLocks noChangeArrowheads="1"/>
          </p:cNvSpPr>
          <p:nvPr/>
        </p:nvSpPr>
        <p:spPr bwMode="auto">
          <a:xfrm>
            <a:off x="5257800" y="6019800"/>
            <a:ext cx="1339850" cy="366713"/>
          </a:xfrm>
          <a:prstGeom prst="rect">
            <a:avLst/>
          </a:prstGeom>
          <a:noFill/>
          <a:ln w="9525">
            <a:noFill/>
            <a:miter lim="800000"/>
            <a:headEnd/>
            <a:tailEnd/>
          </a:ln>
        </p:spPr>
        <p:txBody>
          <a:bodyPr wrap="none">
            <a:spAutoFit/>
          </a:bodyPr>
          <a:lstStyle/>
          <a:p>
            <a:r>
              <a:rPr lang="en-US"/>
              <a:t>Same Orbit</a:t>
            </a:r>
          </a:p>
        </p:txBody>
      </p:sp>
    </p:spTree>
    <p:extLst>
      <p:ext uri="{BB962C8B-B14F-4D97-AF65-F5344CB8AC3E}">
        <p14:creationId xmlns:p14="http://schemas.microsoft.com/office/powerpoint/2010/main" val="28243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024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6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246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246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0247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247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0247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02473"/>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0247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0247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0245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2455"/>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0245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0245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0245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0245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02460"/>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02461"/>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02462"/>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02463"/>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0246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02465"/>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02466"/>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02467"/>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102468"/>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102469"/>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02470"/>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02471"/>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02472"/>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102473"/>
                                        </p:tgtEl>
                                        <p:attrNameLst>
                                          <p:attrName>style.visibility</p:attrName>
                                        </p:attrNameLst>
                                      </p:cBhvr>
                                      <p:to>
                                        <p:strVal val="visible"/>
                                      </p:to>
                                    </p:set>
                                  </p:childTnLst>
                                </p:cTn>
                              </p:par>
                              <p:par>
                                <p:cTn id="91" presetID="1" presetClass="entr" presetSubtype="0" fill="hold" grpId="3" nodeType="withEffect">
                                  <p:stCondLst>
                                    <p:cond delay="0"/>
                                  </p:stCondLst>
                                  <p:childTnLst>
                                    <p:set>
                                      <p:cBhvr>
                                        <p:cTn id="92" dur="1" fill="hold">
                                          <p:stCondLst>
                                            <p:cond delay="0"/>
                                          </p:stCondLst>
                                        </p:cTn>
                                        <p:tgtEl>
                                          <p:spTgt spid="102474"/>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10247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path" presetSubtype="0" repeatCount="indefinite" fill="hold" grpId="0" nodeType="clickEffect">
                                  <p:stCondLst>
                                    <p:cond delay="0"/>
                                  </p:stCondLst>
                                  <p:childTnLst>
                                    <p:animMotion origin="layout" path="M -0.04966 -0.00463 C -0.03021 0.03148 0.05781 -0.00949 0.14826 -0.0963 C 0.23819 -0.18264 0.29548 -0.2838 0.27517 -0.31852 C 0.2559 -0.35509 0.16701 -0.31412 0.07691 -0.22685 C -0.0132 -0.14005 -0.0691 -0.04074 -0.04966 -0.00463 Z " pathEditMode="relative" rAng="3244160" ptsTypes="fffff">
                                      <p:cBhvr>
                                        <p:cTn id="98" dur="2000" fill="hold"/>
                                        <p:tgtEl>
                                          <p:spTgt spid="102468"/>
                                        </p:tgtEl>
                                        <p:attrNameLst>
                                          <p:attrName>ppt_x</p:attrName>
                                          <p:attrName>ppt_y</p:attrName>
                                        </p:attrNameLst>
                                      </p:cBhvr>
                                      <p:rCtr x="163" y="-157"/>
                                    </p:animMotion>
                                  </p:childTnLst>
                                </p:cTn>
                              </p:par>
                              <p:par>
                                <p:cTn id="99" presetID="1" presetClass="path" presetSubtype="0" repeatCount="indefinite" fill="hold" grpId="0" nodeType="withEffect">
                                  <p:stCondLst>
                                    <p:cond delay="500"/>
                                  </p:stCondLst>
                                  <p:childTnLst>
                                    <p:animMotion origin="layout" path="M 0.09115 -0.00787 C 0.0717 -0.04421 -0.01649 -0.00439 -0.10729 0.08102 C -0.19792 0.16551 -0.25642 0.26621 -0.23576 0.30093 C -0.21736 0.33797 -0.12795 0.29815 -0.03733 0.2125 C 0.05347 0.12662 0.11059 0.02848 0.09115 -0.00787 Z " pathEditMode="relative" rAng="-7517281" ptsTypes="fffff">
                                      <p:cBhvr>
                                        <p:cTn id="100" dur="2000" fill="hold"/>
                                        <p:tgtEl>
                                          <p:spTgt spid="102469"/>
                                        </p:tgtEl>
                                        <p:attrNameLst>
                                          <p:attrName>ppt_x</p:attrName>
                                          <p:attrName>ppt_y</p:attrName>
                                        </p:attrNameLst>
                                      </p:cBhvr>
                                      <p:rCtr x="-164" y="155"/>
                                    </p:animMotion>
                                  </p:childTnLst>
                                </p:cTn>
                              </p:par>
                              <p:par>
                                <p:cTn id="101" presetID="1" presetClass="path" presetSubtype="0" repeatCount="indefinite" fill="hold" grpId="0" nodeType="withEffect">
                                  <p:stCondLst>
                                    <p:cond delay="0"/>
                                  </p:stCondLst>
                                  <p:childTnLst>
                                    <p:animMotion origin="layout" path="M -0.02969 0.49537 C 0.00364 0.49561 0.03038 0.37639 0.03073 0.22778 C 0.03107 0.08033 0.0033 -0.04097 -0.02969 -0.03935 C -0.0632 -0.04004 -0.09045 0.0801 -0.09045 0.22824 C -0.09045 0.37639 -0.06302 0.49514 -0.02969 0.49537 Z " pathEditMode="relative" rAng="0" ptsTypes="fffff">
                                      <p:cBhvr>
                                        <p:cTn id="102" dur="2000" fill="hold"/>
                                        <p:tgtEl>
                                          <p:spTgt spid="102470"/>
                                        </p:tgtEl>
                                        <p:attrNameLst>
                                          <p:attrName>ppt_x</p:attrName>
                                          <p:attrName>ppt_y</p:attrName>
                                        </p:attrNameLst>
                                      </p:cBhvr>
                                      <p:rCtr x="0" y="-268"/>
                                    </p:animMotion>
                                  </p:childTnLst>
                                </p:cTn>
                              </p:par>
                              <p:par>
                                <p:cTn id="103" presetID="1" presetClass="path" presetSubtype="0" repeatCount="indefinite" fill="hold" grpId="0" nodeType="withEffect">
                                  <p:stCondLst>
                                    <p:cond delay="0"/>
                                  </p:stCondLst>
                                  <p:childTnLst>
                                    <p:animMotion origin="layout" path="M -0.05295 -0.00347 C -0.08003 0.03102 -0.03889 0.14421 0.0382 0.25116 C 0.11441 0.3581 0.20035 0.41597 0.22552 0.38102 C 0.25261 0.34676 0.21216 0.23264 0.13507 0.12569 C 0.05764 0.01921 -0.02656 -0.03727 -0.05295 -0.00347 Z " pathEditMode="relative" rAng="8158321" ptsTypes="fffff">
                                      <p:cBhvr>
                                        <p:cTn id="104" dur="2000" fill="hold"/>
                                        <p:tgtEl>
                                          <p:spTgt spid="102471"/>
                                        </p:tgtEl>
                                        <p:attrNameLst>
                                          <p:attrName>ppt_x</p:attrName>
                                          <p:attrName>ppt_y</p:attrName>
                                        </p:attrNameLst>
                                      </p:cBhvr>
                                      <p:rCtr x="140" y="193"/>
                                    </p:animMotion>
                                  </p:childTnLst>
                                </p:cTn>
                              </p:par>
                              <p:par>
                                <p:cTn id="105" presetID="1" presetClass="path" presetSubtype="0" repeatCount="indefinite" fill="hold" grpId="0" nodeType="withEffect">
                                  <p:stCondLst>
                                    <p:cond delay="500"/>
                                  </p:stCondLst>
                                  <p:childTnLst>
                                    <p:animMotion origin="layout" path="M 0.03923 -0.00857 C 0.06684 -0.04236 0.02847 -0.15648 -0.04671 -0.26621 C -0.12136 -0.37523 -0.20573 -0.43588 -0.2323 -0.40186 C -0.26025 -0.36852 -0.22171 -0.25278 -0.14636 -0.14352 C -0.07101 -0.03496 0.01163 0.02523 0.03923 -0.00857 Z " pathEditMode="relative" rAng="-24154263" ptsTypes="fffff">
                                      <p:cBhvr>
                                        <p:cTn id="106" dur="2000" fill="hold"/>
                                        <p:tgtEl>
                                          <p:spTgt spid="102472"/>
                                        </p:tgtEl>
                                        <p:attrNameLst>
                                          <p:attrName>ppt_x</p:attrName>
                                          <p:attrName>ppt_y</p:attrName>
                                        </p:attrNameLst>
                                      </p:cBhvr>
                                      <p:rCtr x="-136" y="-197"/>
                                    </p:animMotion>
                                  </p:childTnLst>
                                </p:cTn>
                              </p:par>
                              <p:par>
                                <p:cTn id="107" presetID="1" presetClass="path" presetSubtype="0" repeatCount="indefinite" fill="hold" grpId="0" nodeType="withEffect">
                                  <p:stCondLst>
                                    <p:cond delay="0"/>
                                  </p:stCondLst>
                                  <p:childTnLst>
                                    <p:animMotion origin="layout" path="M 0.40052 0.01481 C 0.40052 -0.03704 0.31128 -0.07848 0.19983 -0.07894 C 0.08906 -0.07986 -0.00191 -0.03635 -0.0007 0.01481 C -0.00122 0.06689 0.08889 0.10879 0.20017 0.10879 C 0.31128 0.10879 0.40035 0.06643 0.40052 0.01481 Z " pathEditMode="relative" rAng="16200000" ptsTypes="fffff">
                                      <p:cBhvr>
                                        <p:cTn id="108" dur="2000" fill="hold"/>
                                        <p:tgtEl>
                                          <p:spTgt spid="102473"/>
                                        </p:tgtEl>
                                        <p:attrNameLst>
                                          <p:attrName>ppt_x</p:attrName>
                                          <p:attrName>ppt_y</p:attrName>
                                        </p:attrNameLst>
                                      </p:cBhvr>
                                      <p:rCtr x="-201" y="0"/>
                                    </p:animMotion>
                                  </p:childTnLst>
                                </p:cTn>
                              </p:par>
                              <p:par>
                                <p:cTn id="109" presetID="1" presetClass="path" presetSubtype="0" repeatCount="indefinite" fill="hold" grpId="0" nodeType="withEffect">
                                  <p:stCondLst>
                                    <p:cond delay="0"/>
                                  </p:stCondLst>
                                  <p:childTnLst>
                                    <p:animMotion origin="layout" path="M 0.02864 -0.50741 C -0.00469 -0.50764 -0.03143 -0.38843 -0.03177 -0.23981 C -0.03212 -0.09213 -0.00434 0.02894 0.02864 0.02755 C 0.06215 0.02824 0.08941 -0.0919 0.08941 -0.24028 C 0.08941 -0.38843 0.06198 -0.50718 0.02864 -0.50741 Z " pathEditMode="relative" rAng="10800000" ptsTypes="fffff">
                                      <p:cBhvr>
                                        <p:cTn id="110" dur="2000" fill="hold"/>
                                        <p:tgtEl>
                                          <p:spTgt spid="102474"/>
                                        </p:tgtEl>
                                        <p:attrNameLst>
                                          <p:attrName>ppt_x</p:attrName>
                                          <p:attrName>ppt_y</p:attrName>
                                        </p:attrNameLst>
                                      </p:cBhvr>
                                      <p:rCtr x="0" y="268"/>
                                    </p:animMotion>
                                  </p:childTnLst>
                                </p:cTn>
                              </p:par>
                              <p:par>
                                <p:cTn id="111" presetID="1" presetClass="path" presetSubtype="0" repeatCount="indefinite" fill="hold" grpId="0" nodeType="withEffect">
                                  <p:stCondLst>
                                    <p:cond delay="500"/>
                                  </p:stCondLst>
                                  <p:childTnLst>
                                    <p:animMotion origin="layout" path="M -0.36059 -0.05139 C -0.36059 -0.00139 -0.27135 0.03866 -0.15989 0.03912 C -0.04913 0.04005 0.04184 -0.00208 0.04063 -0.05139 C 0.04115 -0.10185 -0.04896 -0.14236 -0.16024 -0.14236 C -0.27135 -0.14236 -0.36041 -0.10162 -0.36059 -0.05139 Z " pathEditMode="relative" rAng="5400000" ptsTypes="fffff">
                                      <p:cBhvr>
                                        <p:cTn id="112" dur="2000" fill="hold"/>
                                        <p:tgtEl>
                                          <p:spTgt spid="102475"/>
                                        </p:tgtEl>
                                        <p:attrNameLst>
                                          <p:attrName>ppt_x</p:attrName>
                                          <p:attrName>ppt_y</p:attrName>
                                        </p:attrNameLst>
                                      </p:cBhvr>
                                      <p:rCtr x="201" y="0"/>
                                    </p:animMotion>
                                  </p:childTnLst>
                                </p:cTn>
                              </p:par>
                              <p:par>
                                <p:cTn id="113" presetID="1" presetClass="entr" presetSubtype="0" fill="hold" grpId="1" nodeType="withEffect">
                                  <p:stCondLst>
                                    <p:cond delay="0"/>
                                  </p:stCondLst>
                                  <p:childTnLst>
                                    <p:set>
                                      <p:cBhvr>
                                        <p:cTn id="114" dur="1" fill="hold">
                                          <p:stCondLst>
                                            <p:cond delay="0"/>
                                          </p:stCondLst>
                                        </p:cTn>
                                        <p:tgtEl>
                                          <p:spTgt spid="10249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247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248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24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248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248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248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248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248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248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2489"/>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02490"/>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02491"/>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02492"/>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02493"/>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102494"/>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102495"/>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102496"/>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102497"/>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102476"/>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102481"/>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102482"/>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102483"/>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102484"/>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10248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02486"/>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0248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102488"/>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102489"/>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102490"/>
                                        </p:tgtEl>
                                        <p:attrNameLst>
                                          <p:attrName>style.visibility</p:attrName>
                                        </p:attrNameLst>
                                      </p:cBhvr>
                                      <p:to>
                                        <p:strVal val="visible"/>
                                      </p:to>
                                    </p:set>
                                  </p:childTnLst>
                                </p:cTn>
                              </p:par>
                              <p:par>
                                <p:cTn id="173" presetID="1" presetClass="entr" presetSubtype="0" fill="hold" grpId="2" nodeType="withEffect">
                                  <p:stCondLst>
                                    <p:cond delay="0"/>
                                  </p:stCondLst>
                                  <p:childTnLst>
                                    <p:set>
                                      <p:cBhvr>
                                        <p:cTn id="174" dur="1" fill="hold">
                                          <p:stCondLst>
                                            <p:cond delay="0"/>
                                          </p:stCondLst>
                                        </p:cTn>
                                        <p:tgtEl>
                                          <p:spTgt spid="102491"/>
                                        </p:tgtEl>
                                        <p:attrNameLst>
                                          <p:attrName>style.visibility</p:attrName>
                                        </p:attrNameLst>
                                      </p:cBhvr>
                                      <p:to>
                                        <p:strVal val="visible"/>
                                      </p:to>
                                    </p:set>
                                  </p:childTnLst>
                                </p:cTn>
                              </p:par>
                              <p:par>
                                <p:cTn id="175" presetID="1" presetClass="entr" presetSubtype="0" fill="hold" grpId="2" nodeType="withEffect">
                                  <p:stCondLst>
                                    <p:cond delay="0"/>
                                  </p:stCondLst>
                                  <p:childTnLst>
                                    <p:set>
                                      <p:cBhvr>
                                        <p:cTn id="176" dur="1" fill="hold">
                                          <p:stCondLst>
                                            <p:cond delay="0"/>
                                          </p:stCondLst>
                                        </p:cTn>
                                        <p:tgtEl>
                                          <p:spTgt spid="102492"/>
                                        </p:tgtEl>
                                        <p:attrNameLst>
                                          <p:attrName>style.visibility</p:attrName>
                                        </p:attrNameLst>
                                      </p:cBhvr>
                                      <p:to>
                                        <p:strVal val="visible"/>
                                      </p:to>
                                    </p:set>
                                  </p:childTnLst>
                                </p:cTn>
                              </p:par>
                              <p:par>
                                <p:cTn id="177" presetID="1" presetClass="entr" presetSubtype="0" fill="hold" grpId="2" nodeType="withEffect">
                                  <p:stCondLst>
                                    <p:cond delay="0"/>
                                  </p:stCondLst>
                                  <p:childTnLst>
                                    <p:set>
                                      <p:cBhvr>
                                        <p:cTn id="178" dur="1" fill="hold">
                                          <p:stCondLst>
                                            <p:cond delay="0"/>
                                          </p:stCondLst>
                                        </p:cTn>
                                        <p:tgtEl>
                                          <p:spTgt spid="102493"/>
                                        </p:tgtEl>
                                        <p:attrNameLst>
                                          <p:attrName>style.visibility</p:attrName>
                                        </p:attrNameLst>
                                      </p:cBhvr>
                                      <p:to>
                                        <p:strVal val="visible"/>
                                      </p:to>
                                    </p:set>
                                  </p:childTnLst>
                                </p:cTn>
                              </p:par>
                              <p:par>
                                <p:cTn id="179" presetID="1" presetClass="entr" presetSubtype="0" fill="hold" grpId="2" nodeType="withEffect">
                                  <p:stCondLst>
                                    <p:cond delay="0"/>
                                  </p:stCondLst>
                                  <p:childTnLst>
                                    <p:set>
                                      <p:cBhvr>
                                        <p:cTn id="180" dur="1" fill="hold">
                                          <p:stCondLst>
                                            <p:cond delay="0"/>
                                          </p:stCondLst>
                                        </p:cTn>
                                        <p:tgtEl>
                                          <p:spTgt spid="102494"/>
                                        </p:tgtEl>
                                        <p:attrNameLst>
                                          <p:attrName>style.visibility</p:attrName>
                                        </p:attrNameLst>
                                      </p:cBhvr>
                                      <p:to>
                                        <p:strVal val="visible"/>
                                      </p:to>
                                    </p:set>
                                  </p:childTnLst>
                                </p:cTn>
                              </p:par>
                              <p:par>
                                <p:cTn id="181" presetID="1" presetClass="entr" presetSubtype="0" fill="hold" grpId="2" nodeType="withEffect">
                                  <p:stCondLst>
                                    <p:cond delay="0"/>
                                  </p:stCondLst>
                                  <p:childTnLst>
                                    <p:set>
                                      <p:cBhvr>
                                        <p:cTn id="182" dur="1" fill="hold">
                                          <p:stCondLst>
                                            <p:cond delay="0"/>
                                          </p:stCondLst>
                                        </p:cTn>
                                        <p:tgtEl>
                                          <p:spTgt spid="102495"/>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102496"/>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10249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path" presetSubtype="0" repeatCount="indefinite" fill="hold" grpId="0" nodeType="clickEffect">
                                  <p:stCondLst>
                                    <p:cond delay="0"/>
                                  </p:stCondLst>
                                  <p:childTnLst>
                                    <p:animMotion origin="layout" path="M -0.00886 -0.02774 C 0.04757 0.07515 0.15746 0.09596 0.23888 0.01827 C 0.32031 -0.0585 0.33958 -0.20855 0.28316 -0.31029 C 0.22691 -0.4148 0.11562 -0.43491 0.03472 -0.35653 C -0.04636 -0.27861 -0.06476 -0.1311 -0.00886 -0.02774 Z " pathEditMode="relative" rAng="3244160" ptsTypes="fffff">
                                      <p:cBhvr>
                                        <p:cTn id="190" dur="2000" fill="hold"/>
                                        <p:tgtEl>
                                          <p:spTgt spid="102490"/>
                                        </p:tgtEl>
                                        <p:attrNameLst>
                                          <p:attrName>ppt_x</p:attrName>
                                          <p:attrName>ppt_y</p:attrName>
                                        </p:attrNameLst>
                                      </p:cBhvr>
                                      <p:rCtr x="147" y="-142"/>
                                    </p:animMotion>
                                  </p:childTnLst>
                                </p:cTn>
                              </p:par>
                              <p:par>
                                <p:cTn id="191" presetID="1" presetClass="path" presetSubtype="0" repeatCount="indefinite" fill="hold" grpId="0" nodeType="withEffect">
                                  <p:stCondLst>
                                    <p:cond delay="500"/>
                                  </p:stCondLst>
                                  <p:childTnLst>
                                    <p:animMotion origin="layout" path="M 0.12986 -0.04786 C 0.10746 -0.08994 0.06528 -0.10151 0.03455 -0.07237 C 0.0033 -0.04509 -0.00295 0.01549 0.02049 0.0578 C 0.04288 0.10034 0.08576 0.11144 0.11632 0.08254 C 0.1474 0.05364 0.1533 -0.00393 0.12986 -0.04786 Z " pathEditMode="relative" rAng="-7517281" ptsTypes="fffff">
                                      <p:cBhvr>
                                        <p:cTn id="192" dur="2000" fill="hold"/>
                                        <p:tgtEl>
                                          <p:spTgt spid="102491"/>
                                        </p:tgtEl>
                                        <p:attrNameLst>
                                          <p:attrName>ppt_x</p:attrName>
                                          <p:attrName>ppt_y</p:attrName>
                                        </p:attrNameLst>
                                      </p:cBhvr>
                                      <p:rCtr x="-55" y="53"/>
                                    </p:animMotion>
                                  </p:childTnLst>
                                </p:cTn>
                              </p:par>
                              <p:par>
                                <p:cTn id="193" presetID="1" presetClass="path" presetSubtype="0" repeatCount="indefinite" fill="hold" grpId="0" nodeType="withEffect">
                                  <p:stCondLst>
                                    <p:cond delay="0"/>
                                  </p:stCondLst>
                                  <p:childTnLst>
                                    <p:animMotion origin="layout" path="M -0.02031 0.47469 C 0.07535 0.47515 0.15243 0.36625 0.15347 0.23099 C 0.15469 0.09665 0.07448 -0.01318 -0.02031 -0.01202 C -0.11719 -0.01271 -0.19531 0.09642 -0.19531 0.23145 C -0.19531 0.36625 -0.11649 0.47445 -0.02031 0.47469 Z " pathEditMode="relative" rAng="0" ptsTypes="fffff">
                                      <p:cBhvr>
                                        <p:cTn id="194" dur="2000" fill="hold"/>
                                        <p:tgtEl>
                                          <p:spTgt spid="102492"/>
                                        </p:tgtEl>
                                        <p:attrNameLst>
                                          <p:attrName>ppt_x</p:attrName>
                                          <p:attrName>ppt_y</p:attrName>
                                        </p:attrNameLst>
                                      </p:cBhvr>
                                      <p:rCtr x="0" y="-244"/>
                                    </p:animMotion>
                                  </p:childTnLst>
                                </p:cTn>
                              </p:par>
                              <p:par>
                                <p:cTn id="195" presetID="1" presetClass="path" presetSubtype="0" repeatCount="indefinite" fill="hold" grpId="0" nodeType="withEffect">
                                  <p:stCondLst>
                                    <p:cond delay="0"/>
                                  </p:stCondLst>
                                  <p:childTnLst>
                                    <p:animMotion origin="layout" path="M 0.10886 0.43098 C 0.20591 0.41688 0.27466 0.30335 0.26545 0.17572 C 0.25747 0.04693 0.16823 -0.04486 0.07344 -0.03099 C -0.02205 -0.01758 -0.09288 0.09618 -0.08281 0.22451 C -0.07274 0.3526 0.01493 0.44277 0.10886 0.43098 Z " pathEditMode="relative" rAng="-356687" ptsTypes="fffff">
                                      <p:cBhvr>
                                        <p:cTn id="196" dur="2000" spd="-100000" fill="hold"/>
                                        <p:tgtEl>
                                          <p:spTgt spid="102493"/>
                                        </p:tgtEl>
                                        <p:attrNameLst>
                                          <p:attrName>ppt_x</p:attrName>
                                          <p:attrName>ppt_y</p:attrName>
                                        </p:attrNameLst>
                                      </p:cBhvr>
                                      <p:rCtr x="-16" y="-232"/>
                                    </p:animMotion>
                                  </p:childTnLst>
                                </p:cTn>
                              </p:par>
                              <p:par>
                                <p:cTn id="197" presetID="1" presetClass="path" presetSubtype="0" repeatCount="indefinite" fill="hold" grpId="0" nodeType="withEffect">
                                  <p:stCondLst>
                                    <p:cond delay="0"/>
                                  </p:stCondLst>
                                  <p:childTnLst>
                                    <p:animMotion origin="layout" path="M 0.07986 -0.28532 C 0.04357 -0.41041 -0.05799 -0.47376 -0.15035 -0.42821 C -0.24167 -0.38451 -0.28525 -0.24047 -0.24983 -0.11792 C -0.21459 0.00809 -0.11025 0.0719 -0.01875 0.0252 C 0.0717 -0.02151 0.11562 -0.15977 0.07986 -0.28532 Z " pathEditMode="relative" rAng="-28259670" ptsTypes="fffff">
                                      <p:cBhvr>
                                        <p:cTn id="198" dur="2000" fill="hold"/>
                                        <p:tgtEl>
                                          <p:spTgt spid="102494"/>
                                        </p:tgtEl>
                                        <p:attrNameLst>
                                          <p:attrName>ppt_x</p:attrName>
                                          <p:attrName>ppt_y</p:attrName>
                                        </p:attrNameLst>
                                      </p:cBhvr>
                                      <p:rCtr x="-166" y="83"/>
                                    </p:animMotion>
                                  </p:childTnLst>
                                </p:cTn>
                              </p:par>
                              <p:par>
                                <p:cTn id="199" presetID="1" presetClass="path" presetSubtype="0" repeatCount="indefinite" fill="hold" grpId="0" nodeType="withEffect">
                                  <p:stCondLst>
                                    <p:cond delay="0"/>
                                  </p:stCondLst>
                                  <p:childTnLst>
                                    <p:animMotion origin="layout" path="M 0.04496 -0.10313 C -0.01788 -0.00856 -0.01146 0.13687 0.05955 0.22219 C 0.1309 0.30982 0.24358 0.29919 0.30503 0.20069 C 0.36979 0.10774 0.36198 -0.03839 0.28924 -0.12393 C 0.21719 -0.20879 0.10851 -0.19885 0.04496 -0.10313 Z " pathEditMode="relative" rAng="-13712076" ptsTypes="fffff">
                                      <p:cBhvr>
                                        <p:cTn id="200" dur="2000" fill="hold"/>
                                        <p:tgtEl>
                                          <p:spTgt spid="102495"/>
                                        </p:tgtEl>
                                        <p:attrNameLst>
                                          <p:attrName>ppt_x</p:attrName>
                                          <p:attrName>ppt_y</p:attrName>
                                        </p:attrNameLst>
                                      </p:cBhvr>
                                      <p:rCtr x="130" y="155"/>
                                    </p:animMotion>
                                  </p:childTnLst>
                                </p:cTn>
                              </p:par>
                              <p:par>
                                <p:cTn id="201" presetID="1" presetClass="path" presetSubtype="0" repeatCount="indefinite" fill="hold" grpId="0" nodeType="withEffect">
                                  <p:stCondLst>
                                    <p:cond delay="0"/>
                                  </p:stCondLst>
                                  <p:childTnLst>
                                    <p:animMotion origin="layout" path="M 0.02968 -0.4689 C -0.07014 -0.46867 -0.15122 -0.36277 -0.15209 -0.23098 C -0.15417 -0.09873 -0.06945 0.00809 0.02951 0.0074 C 0.13107 0.00809 0.21267 -0.09919 0.2125 -0.23006 C 0.2125 -0.36254 0.13038 -0.46844 0.02968 -0.4689 Z " pathEditMode="relative" rAng="10800000" ptsTypes="fffff">
                                      <p:cBhvr>
                                        <p:cTn id="202" dur="2000" spd="-100000" fill="hold"/>
                                        <p:tgtEl>
                                          <p:spTgt spid="102496"/>
                                        </p:tgtEl>
                                        <p:attrNameLst>
                                          <p:attrName>ppt_x</p:attrName>
                                          <p:attrName>ppt_y</p:attrName>
                                        </p:attrNameLst>
                                      </p:cBhvr>
                                      <p:rCtr x="0" y="239"/>
                                    </p:animMotion>
                                  </p:childTnLst>
                                </p:cTn>
                              </p:par>
                              <p:par>
                                <p:cTn id="203" presetID="1" presetClass="path" presetSubtype="0" repeatCount="indefinite" fill="hold" grpId="0" nodeType="withEffect">
                                  <p:stCondLst>
                                    <p:cond delay="0"/>
                                  </p:stCondLst>
                                  <p:childTnLst>
                                    <p:animMotion origin="layout" path="M -0.13438 0.00416 C -0.13438 0.05295 -0.10348 0.09225 -0.06424 0.09249 C -0.02535 0.09364 0.00695 0.05225 0.00626 0.00416 C 0.00643 -0.04532 -0.02535 -0.08393 -0.06441 -0.08393 C -0.10348 -0.08393 -0.13438 -0.04509 -0.13438 0.00416 Z " pathEditMode="relative" rAng="5400000" ptsTypes="fffff">
                                      <p:cBhvr>
                                        <p:cTn id="204" dur="2000" fill="hold"/>
                                        <p:tgtEl>
                                          <p:spTgt spid="102497"/>
                                        </p:tgtEl>
                                        <p:attrNameLst>
                                          <p:attrName>ppt_x</p:attrName>
                                          <p:attrName>ppt_y</p:attrName>
                                        </p:attrNameLst>
                                      </p:cBhvr>
                                      <p:rCtr x="71" y="1"/>
                                    </p:animMotion>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3793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7934"/>
                                        </p:tgtEl>
                                        <p:attrNameLst>
                                          <p:attrName>style.visibility</p:attrName>
                                        </p:attrNameLst>
                                      </p:cBhvr>
                                      <p:to>
                                        <p:strVal val="visible"/>
                                      </p:to>
                                    </p:set>
                                  </p:childTnLst>
                                </p:cTn>
                              </p:par>
                              <p:par>
                                <p:cTn id="211" presetID="9" presetClass="entr" presetSubtype="0" fill="hold" grpId="0" nodeType="withEffect">
                                  <p:stCondLst>
                                    <p:cond delay="0"/>
                                  </p:stCondLst>
                                  <p:childTnLst>
                                    <p:set>
                                      <p:cBhvr>
                                        <p:cTn id="212" dur="1" fill="hold">
                                          <p:stCondLst>
                                            <p:cond delay="0"/>
                                          </p:stCondLst>
                                        </p:cTn>
                                        <p:tgtEl>
                                          <p:spTgt spid="37935"/>
                                        </p:tgtEl>
                                        <p:attrNameLst>
                                          <p:attrName>style.visibility</p:attrName>
                                        </p:attrNameLst>
                                      </p:cBhvr>
                                      <p:to>
                                        <p:strVal val="visible"/>
                                      </p:to>
                                    </p:set>
                                    <p:animEffect transition="in" filter="dissolve">
                                      <p:cBhvr>
                                        <p:cTn id="213" dur="500"/>
                                        <p:tgtEl>
                                          <p:spTgt spid="37935"/>
                                        </p:tgtEl>
                                      </p:cBhvr>
                                    </p:animEffec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37936"/>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37937"/>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37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4" grpId="0" animBg="1"/>
      <p:bldP spid="102454" grpId="1" animBg="1"/>
      <p:bldP spid="102455" grpId="0" animBg="1"/>
      <p:bldP spid="102455" grpId="1" animBg="1"/>
      <p:bldP spid="102456" grpId="0" animBg="1"/>
      <p:bldP spid="102456" grpId="1" animBg="1"/>
      <p:bldP spid="102457" grpId="0" animBg="1"/>
      <p:bldP spid="102457" grpId="1" animBg="1"/>
      <p:bldP spid="102458" grpId="0" animBg="1"/>
      <p:bldP spid="102458" grpId="1" animBg="1"/>
      <p:bldP spid="102459" grpId="0" animBg="1"/>
      <p:bldP spid="102459" grpId="1" animBg="1"/>
      <p:bldP spid="102460" grpId="0" animBg="1"/>
      <p:bldP spid="102460" grpId="1" animBg="1"/>
      <p:bldP spid="102461" grpId="0" animBg="1"/>
      <p:bldP spid="102461" grpId="1" animBg="1"/>
      <p:bldP spid="102462" grpId="0" animBg="1"/>
      <p:bldP spid="102462" grpId="1" animBg="1"/>
      <p:bldP spid="102463" grpId="0" animBg="1"/>
      <p:bldP spid="102463" grpId="1" animBg="1"/>
      <p:bldP spid="102464" grpId="0" animBg="1"/>
      <p:bldP spid="102464" grpId="1" animBg="1"/>
      <p:bldP spid="102465" grpId="0" animBg="1"/>
      <p:bldP spid="102465" grpId="1" animBg="1"/>
      <p:bldP spid="102466" grpId="0" animBg="1"/>
      <p:bldP spid="102466" grpId="1" animBg="1"/>
      <p:bldP spid="102467" grpId="0" animBg="1"/>
      <p:bldP spid="102467" grpId="1" animBg="1"/>
      <p:bldP spid="102468" grpId="0" animBg="1"/>
      <p:bldP spid="102468" grpId="1" animBg="1"/>
      <p:bldP spid="102468" grpId="2" animBg="1"/>
      <p:bldP spid="102469" grpId="0" animBg="1"/>
      <p:bldP spid="102469" grpId="1" animBg="1"/>
      <p:bldP spid="102469" grpId="2" animBg="1"/>
      <p:bldP spid="102470" grpId="0" animBg="1"/>
      <p:bldP spid="102470" grpId="1" animBg="1"/>
      <p:bldP spid="102470" grpId="2" animBg="1"/>
      <p:bldP spid="102471" grpId="0" animBg="1"/>
      <p:bldP spid="102471" grpId="1" animBg="1"/>
      <p:bldP spid="102471" grpId="2" animBg="1"/>
      <p:bldP spid="102472" grpId="0" animBg="1"/>
      <p:bldP spid="102472" grpId="1" animBg="1"/>
      <p:bldP spid="102472" grpId="2" animBg="1"/>
      <p:bldP spid="102473" grpId="0" animBg="1"/>
      <p:bldP spid="102473" grpId="1" animBg="1"/>
      <p:bldP spid="102473" grpId="2" animBg="1"/>
      <p:bldP spid="102474" grpId="0" animBg="1"/>
      <p:bldP spid="102474" grpId="1" animBg="1"/>
      <p:bldP spid="102474" grpId="2" animBg="1"/>
      <p:bldP spid="102474" grpId="3" animBg="1"/>
      <p:bldP spid="102475" grpId="0" animBg="1"/>
      <p:bldP spid="102475" grpId="1" animBg="1"/>
      <p:bldP spid="102475" grpId="2" animBg="1"/>
      <p:bldP spid="102476" grpId="0" animBg="1"/>
      <p:bldP spid="102476" grpId="1" animBg="1"/>
      <p:bldP spid="102481" grpId="0" animBg="1"/>
      <p:bldP spid="102481" grpId="1" animBg="1"/>
      <p:bldP spid="102482" grpId="0" animBg="1"/>
      <p:bldP spid="102482" grpId="1" animBg="1"/>
      <p:bldP spid="102483" grpId="0" animBg="1"/>
      <p:bldP spid="102483" grpId="1" animBg="1"/>
      <p:bldP spid="102484" grpId="0" animBg="1"/>
      <p:bldP spid="102484" grpId="1" animBg="1"/>
      <p:bldP spid="102485" grpId="0" animBg="1"/>
      <p:bldP spid="102485" grpId="1" animBg="1"/>
      <p:bldP spid="102486" grpId="0" animBg="1"/>
      <p:bldP spid="102486" grpId="1" animBg="1"/>
      <p:bldP spid="102487" grpId="0" animBg="1"/>
      <p:bldP spid="102487" grpId="1" animBg="1"/>
      <p:bldP spid="102488" grpId="0" animBg="1"/>
      <p:bldP spid="102488" grpId="1" animBg="1"/>
      <p:bldP spid="102489" grpId="0" animBg="1"/>
      <p:bldP spid="102489" grpId="1" animBg="1"/>
      <p:bldP spid="102490" grpId="0" animBg="1"/>
      <p:bldP spid="102490" grpId="1" animBg="1"/>
      <p:bldP spid="102490" grpId="2" animBg="1"/>
      <p:bldP spid="102491" grpId="0" animBg="1"/>
      <p:bldP spid="102491" grpId="1" animBg="1"/>
      <p:bldP spid="102491" grpId="2" animBg="1"/>
      <p:bldP spid="102492" grpId="0" animBg="1"/>
      <p:bldP spid="102492" grpId="1" animBg="1"/>
      <p:bldP spid="102492" grpId="2" animBg="1"/>
      <p:bldP spid="102493" grpId="0" animBg="1"/>
      <p:bldP spid="102493" grpId="1" animBg="1"/>
      <p:bldP spid="102493" grpId="2" animBg="1"/>
      <p:bldP spid="102494" grpId="0" animBg="1"/>
      <p:bldP spid="102494" grpId="1" animBg="1"/>
      <p:bldP spid="102494" grpId="2" animBg="1"/>
      <p:bldP spid="102495" grpId="0" animBg="1"/>
      <p:bldP spid="102495" grpId="1" animBg="1"/>
      <p:bldP spid="102495" grpId="2" animBg="1"/>
      <p:bldP spid="102496" grpId="0" animBg="1"/>
      <p:bldP spid="102496" grpId="1" animBg="1"/>
      <p:bldP spid="102496" grpId="2" animBg="1"/>
      <p:bldP spid="102496" grpId="3" animBg="1"/>
      <p:bldP spid="102497" grpId="0" animBg="1"/>
      <p:bldP spid="102497" grpId="1" animBg="1"/>
      <p:bldP spid="102497" grpId="2" animBg="1"/>
      <p:bldP spid="37933" grpId="0" animBg="1"/>
      <p:bldP spid="37934" grpId="0" animBg="1"/>
      <p:bldP spid="37935" grpId="0"/>
      <p:bldP spid="37936" grpId="0" animBg="1"/>
      <p:bldP spid="37937" grpId="0" animBg="1"/>
      <p:bldP spid="379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84138" y="685800"/>
            <a:ext cx="8755062" cy="330200"/>
          </a:xfrm>
        </p:spPr>
        <p:txBody>
          <a:bodyPr lIns="0" rIns="0" bIns="0" anchor="b"/>
          <a:lstStyle/>
          <a:p>
            <a:pPr eaLnBrk="1" hangingPunct="1"/>
            <a:r>
              <a:rPr lang="en-US" sz="3700" smtClean="0">
                <a:latin typeface="Arial" charset="0"/>
                <a:cs typeface="Segoe UI" charset="0"/>
              </a:rPr>
              <a:t>Modern Atomic Theory </a:t>
            </a:r>
            <a:r>
              <a:rPr lang="en-US" b="0" smtClean="0">
                <a:latin typeface="Arial" charset="0"/>
                <a:cs typeface="Segoe UI" charset="0"/>
              </a:rPr>
              <a:t>Energy Levels</a:t>
            </a:r>
          </a:p>
        </p:txBody>
      </p:sp>
      <p:sp>
        <p:nvSpPr>
          <p:cNvPr id="26627" name="Content Placeholder 2"/>
          <p:cNvSpPr>
            <a:spLocks noGrp="1"/>
          </p:cNvSpPr>
          <p:nvPr>
            <p:ph idx="4294967295"/>
          </p:nvPr>
        </p:nvSpPr>
        <p:spPr>
          <a:xfrm>
            <a:off x="0" y="1219200"/>
            <a:ext cx="9144000" cy="5334000"/>
          </a:xfrm>
        </p:spPr>
        <p:txBody>
          <a:bodyPr/>
          <a:lstStyle/>
          <a:p>
            <a:pPr marL="273050" indent="-273050" eaLnBrk="1" hangingPunct="1"/>
            <a:r>
              <a:rPr lang="en-US" sz="3000" smtClean="0">
                <a:latin typeface="Arial" charset="0"/>
                <a:cs typeface="Segoe UI" charset="0"/>
              </a:rPr>
              <a:t>There are facts about Bohr’s model that you should remember.</a:t>
            </a:r>
            <a:r>
              <a:rPr lang="en-US" sz="2600" smtClean="0">
                <a:latin typeface="Arial" charset="0"/>
                <a:cs typeface="Segoe UI" charset="0"/>
              </a:rPr>
              <a:t> </a:t>
            </a:r>
          </a:p>
          <a:p>
            <a:pPr marL="639763" lvl="1" indent="-246063" eaLnBrk="1" hangingPunct="1"/>
            <a:r>
              <a:rPr lang="en-US" sz="2600" smtClean="0">
                <a:latin typeface="Arial" charset="0"/>
                <a:cs typeface="Segoe UI" charset="0"/>
              </a:rPr>
              <a:t>Bohr model places electrons in a specific orbit around the nucleus based upon their energies. </a:t>
            </a:r>
          </a:p>
          <a:p>
            <a:pPr marL="914400" lvl="2" indent="-246063" eaLnBrk="1" hangingPunct="1"/>
            <a:r>
              <a:rPr lang="en-US" sz="2600" smtClean="0">
                <a:latin typeface="Arial" charset="0"/>
                <a:cs typeface="Segoe UI" charset="0"/>
              </a:rPr>
              <a:t>The orbits therefore are called </a:t>
            </a:r>
            <a:r>
              <a:rPr lang="en-US" sz="2600" u="sng" smtClean="0">
                <a:latin typeface="Arial" charset="0"/>
                <a:cs typeface="Segoe UI" charset="0"/>
              </a:rPr>
              <a:t>energy levels</a:t>
            </a:r>
            <a:r>
              <a:rPr lang="en-US" sz="2600" smtClean="0">
                <a:latin typeface="Arial" charset="0"/>
                <a:cs typeface="Segoe UI" charset="0"/>
              </a:rPr>
              <a:t>.</a:t>
            </a:r>
          </a:p>
          <a:p>
            <a:pPr marL="639763" lvl="1" indent="-246063" eaLnBrk="1" hangingPunct="1"/>
            <a:r>
              <a:rPr lang="en-US" sz="2600" smtClean="0">
                <a:latin typeface="Arial" charset="0"/>
                <a:cs typeface="Segoe UI" charset="0"/>
              </a:rPr>
              <a:t>Electrons move with constant speed within their particular orbital based upon their energy.</a:t>
            </a:r>
          </a:p>
          <a:p>
            <a:pPr marL="639763" lvl="1" indent="-246063" eaLnBrk="1" hangingPunct="1"/>
            <a:r>
              <a:rPr lang="en-US" sz="2600" smtClean="0">
                <a:latin typeface="Arial" charset="0"/>
                <a:cs typeface="Segoe UI" charset="0"/>
              </a:rPr>
              <a:t>When an atom gains or loses energy, (such as being heated or cooled) the energy of the electron changes.</a:t>
            </a:r>
          </a:p>
          <a:p>
            <a:pPr marL="639763" lvl="1" indent="-246063" eaLnBrk="1" hangingPunct="1"/>
            <a:r>
              <a:rPr lang="en-US" sz="2600" smtClean="0">
                <a:latin typeface="Arial" charset="0"/>
                <a:cs typeface="Segoe UI" charset="0"/>
              </a:rPr>
              <a:t>When energy changes the electrons may jump from one energy level to the next, up or down, but </a:t>
            </a:r>
            <a:r>
              <a:rPr lang="en-US" sz="2600" i="1" smtClean="0">
                <a:solidFill>
                  <a:srgbClr val="990033"/>
                </a:solidFill>
                <a:latin typeface="Arial" charset="0"/>
                <a:cs typeface="Segoe UI" charset="0"/>
              </a:rPr>
              <a:t>cannot</a:t>
            </a:r>
            <a:r>
              <a:rPr lang="en-US" sz="2600" smtClean="0">
                <a:latin typeface="Arial" charset="0"/>
                <a:cs typeface="Segoe UI" charset="0"/>
              </a:rPr>
              <a:t> exist in-between.</a:t>
            </a:r>
          </a:p>
        </p:txBody>
      </p:sp>
    </p:spTree>
    <p:extLst>
      <p:ext uri="{BB962C8B-B14F-4D97-AF65-F5344CB8AC3E}">
        <p14:creationId xmlns:p14="http://schemas.microsoft.com/office/powerpoint/2010/main" val="4967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en-US" sz="2800" smtClean="0">
                <a:cs typeface="Segoe UI" charset="0"/>
              </a:rPr>
              <a:t>Bohr’s Model &amp; The Introduction of Energy</a:t>
            </a:r>
          </a:p>
        </p:txBody>
      </p:sp>
      <p:grpSp>
        <p:nvGrpSpPr>
          <p:cNvPr id="45058" name="Group 24"/>
          <p:cNvGrpSpPr>
            <a:grpSpLocks/>
          </p:cNvGrpSpPr>
          <p:nvPr/>
        </p:nvGrpSpPr>
        <p:grpSpPr bwMode="auto">
          <a:xfrm>
            <a:off x="4310063" y="4081463"/>
            <a:ext cx="508000" cy="533400"/>
            <a:chOff x="2559" y="2325"/>
            <a:chExt cx="320" cy="336"/>
          </a:xfrm>
        </p:grpSpPr>
        <p:sp>
          <p:nvSpPr>
            <p:cNvPr id="45072"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5073"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5074"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5075"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5076"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5077"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5078"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45079"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5080"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5081"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grpSp>
      <p:sp>
        <p:nvSpPr>
          <p:cNvPr id="103438" name="Oval 14"/>
          <p:cNvSpPr>
            <a:spLocks noChangeAspect="1" noChangeArrowheads="1"/>
          </p:cNvSpPr>
          <p:nvPr/>
        </p:nvSpPr>
        <p:spPr bwMode="auto">
          <a:xfrm>
            <a:off x="2990850" y="56388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39" name="Oval 15"/>
          <p:cNvSpPr>
            <a:spLocks noChangeAspect="1" noChangeArrowheads="1"/>
          </p:cNvSpPr>
          <p:nvPr/>
        </p:nvSpPr>
        <p:spPr bwMode="auto">
          <a:xfrm>
            <a:off x="3709988" y="3843338"/>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0" name="Oval 16"/>
          <p:cNvSpPr>
            <a:spLocks noChangeAspect="1" noChangeArrowheads="1"/>
          </p:cNvSpPr>
          <p:nvPr/>
        </p:nvSpPr>
        <p:spPr bwMode="auto">
          <a:xfrm>
            <a:off x="5915025" y="295275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1" name="Oval 17"/>
          <p:cNvSpPr>
            <a:spLocks noChangeAspect="1" noChangeArrowheads="1"/>
          </p:cNvSpPr>
          <p:nvPr/>
        </p:nvSpPr>
        <p:spPr bwMode="auto">
          <a:xfrm>
            <a:off x="3581400" y="23907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2" name="Oval 18"/>
          <p:cNvSpPr>
            <a:spLocks noChangeAspect="1" noChangeArrowheads="1"/>
          </p:cNvSpPr>
          <p:nvPr/>
        </p:nvSpPr>
        <p:spPr bwMode="auto">
          <a:xfrm>
            <a:off x="6372225" y="45243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3" name="Oval 19"/>
          <p:cNvSpPr>
            <a:spLocks noChangeAspect="1" noChangeArrowheads="1"/>
          </p:cNvSpPr>
          <p:nvPr/>
        </p:nvSpPr>
        <p:spPr bwMode="auto">
          <a:xfrm>
            <a:off x="2438400" y="39624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4" name="Oval 20"/>
          <p:cNvSpPr>
            <a:spLocks noChangeAspect="1" noChangeArrowheads="1"/>
          </p:cNvSpPr>
          <p:nvPr/>
        </p:nvSpPr>
        <p:spPr bwMode="auto">
          <a:xfrm>
            <a:off x="5419725" y="599122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3445" name="Oval 21"/>
          <p:cNvSpPr>
            <a:spLocks noChangeAspect="1" noChangeArrowheads="1"/>
          </p:cNvSpPr>
          <p:nvPr/>
        </p:nvSpPr>
        <p:spPr bwMode="auto">
          <a:xfrm>
            <a:off x="5143500" y="44862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45067" name="Oval 22"/>
          <p:cNvSpPr>
            <a:spLocks noChangeAspect="1" noChangeArrowheads="1"/>
          </p:cNvSpPr>
          <p:nvPr/>
        </p:nvSpPr>
        <p:spPr bwMode="auto">
          <a:xfrm>
            <a:off x="3743325" y="3543300"/>
            <a:ext cx="1600200" cy="1600200"/>
          </a:xfrm>
          <a:prstGeom prst="ellipse">
            <a:avLst/>
          </a:prstGeom>
          <a:noFill/>
          <a:ln w="9525">
            <a:solidFill>
              <a:schemeClr val="tx1"/>
            </a:solidFill>
            <a:round/>
            <a:headEnd/>
            <a:tailEnd/>
          </a:ln>
        </p:spPr>
        <p:txBody>
          <a:bodyPr wrap="none" anchor="ctr"/>
          <a:lstStyle/>
          <a:p>
            <a:endParaRPr lang="en-US"/>
          </a:p>
        </p:txBody>
      </p:sp>
      <p:sp>
        <p:nvSpPr>
          <p:cNvPr id="45068" name="Oval 23"/>
          <p:cNvSpPr>
            <a:spLocks noChangeAspect="1" noChangeArrowheads="1"/>
          </p:cNvSpPr>
          <p:nvPr/>
        </p:nvSpPr>
        <p:spPr bwMode="auto">
          <a:xfrm>
            <a:off x="2514600" y="2362200"/>
            <a:ext cx="3998913" cy="3998913"/>
          </a:xfrm>
          <a:prstGeom prst="ellipse">
            <a:avLst/>
          </a:prstGeom>
          <a:noFill/>
          <a:ln w="9525">
            <a:solidFill>
              <a:schemeClr val="tx1"/>
            </a:solidFill>
            <a:round/>
            <a:headEnd/>
            <a:tailEnd/>
          </a:ln>
        </p:spPr>
        <p:txBody>
          <a:bodyPr wrap="none" anchor="ctr"/>
          <a:lstStyle/>
          <a:p>
            <a:endParaRPr lang="en-US"/>
          </a:p>
        </p:txBody>
      </p:sp>
      <p:sp>
        <p:nvSpPr>
          <p:cNvPr id="103449" name="AutoShape 25"/>
          <p:cNvSpPr>
            <a:spLocks noChangeAspect="1" noChangeArrowheads="1"/>
          </p:cNvSpPr>
          <p:nvPr/>
        </p:nvSpPr>
        <p:spPr bwMode="auto">
          <a:xfrm rot="2125335">
            <a:off x="-685800" y="609600"/>
            <a:ext cx="2438400" cy="1212850"/>
          </a:xfrm>
          <a:prstGeom prst="rightArrow">
            <a:avLst>
              <a:gd name="adj1" fmla="val 50000"/>
              <a:gd name="adj2" fmla="val 50262"/>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3452" name="AutoShape 28"/>
          <p:cNvSpPr>
            <a:spLocks noChangeAspect="1" noChangeArrowheads="1"/>
          </p:cNvSpPr>
          <p:nvPr/>
        </p:nvSpPr>
        <p:spPr bwMode="auto">
          <a:xfrm rot="2125335">
            <a:off x="-304800" y="2133600"/>
            <a:ext cx="2438400" cy="1212850"/>
          </a:xfrm>
          <a:prstGeom prst="rightArrow">
            <a:avLst>
              <a:gd name="adj1" fmla="val 50000"/>
              <a:gd name="adj2" fmla="val 50262"/>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3453" name="AutoShape 29"/>
          <p:cNvSpPr>
            <a:spLocks noChangeAspect="1" noChangeArrowheads="1"/>
          </p:cNvSpPr>
          <p:nvPr/>
        </p:nvSpPr>
        <p:spPr bwMode="auto">
          <a:xfrm rot="2125335">
            <a:off x="1066800" y="838200"/>
            <a:ext cx="2438400" cy="1212850"/>
          </a:xfrm>
          <a:prstGeom prst="rightArrow">
            <a:avLst>
              <a:gd name="adj1" fmla="val 50000"/>
              <a:gd name="adj2" fmla="val 50262"/>
            </a:avLst>
          </a:prstGeom>
          <a:solidFill>
            <a:schemeClr val="accent1"/>
          </a:solidFill>
          <a:ln w="9525">
            <a:solidFill>
              <a:schemeClr val="tx1"/>
            </a:solidFill>
            <a:miter lim="800000"/>
            <a:headEnd/>
            <a:tailEnd/>
          </a:ln>
        </p:spPr>
        <p:txBody>
          <a:bodyPr wrap="none" anchor="ctr"/>
          <a:lstStyle/>
          <a:p>
            <a:pPr algn="ctr"/>
            <a:r>
              <a:rPr lang="en-US"/>
              <a:t>Energy (Heat)</a:t>
            </a:r>
          </a:p>
        </p:txBody>
      </p:sp>
    </p:spTree>
    <p:extLst>
      <p:ext uri="{BB962C8B-B14F-4D97-AF65-F5344CB8AC3E}">
        <p14:creationId xmlns:p14="http://schemas.microsoft.com/office/powerpoint/2010/main" val="29627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0344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343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343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344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344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344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3443"/>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0344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3445"/>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03438"/>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03439"/>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03440"/>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03441"/>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03442"/>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03443"/>
                                        </p:tgtEl>
                                        <p:attrNameLst>
                                          <p:attrName>style.visibility</p:attrName>
                                        </p:attrNameLst>
                                      </p:cBhvr>
                                      <p:to>
                                        <p:strVal val="visible"/>
                                      </p:to>
                                    </p:set>
                                  </p:childTnLst>
                                </p:cTn>
                              </p:par>
                              <p:par>
                                <p:cTn id="35" presetID="1" presetClass="entr" presetSubtype="0" fill="hold" grpId="3" nodeType="withEffect">
                                  <p:stCondLst>
                                    <p:cond delay="0"/>
                                  </p:stCondLst>
                                  <p:childTnLst>
                                    <p:set>
                                      <p:cBhvr>
                                        <p:cTn id="36" dur="1" fill="hold">
                                          <p:stCondLst>
                                            <p:cond delay="0"/>
                                          </p:stCondLst>
                                        </p:cTn>
                                        <p:tgtEl>
                                          <p:spTgt spid="103444"/>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034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path" presetSubtype="0" repeatCount="indefinite" fill="hold" grpId="0" nodeType="clickEffect">
                                  <p:stCondLst>
                                    <p:cond delay="0"/>
                                  </p:stCondLst>
                                  <p:childTnLst>
                                    <p:animMotion origin="layout" path="M -0.02222 -0.03769 C 0.04827 0.08925 0.18125 0.11884 0.27795 0.02659 C 0.37466 -0.06474 0.3948 -0.24694 0.32466 -0.37272 C 0.25539 -0.50335 0.12049 -0.5311 0.02466 -0.43861 C -0.07152 -0.34567 -0.09097 -0.16647 -0.02222 -0.03769 Z " pathEditMode="relative" rAng="3244160" ptsTypes="fffff">
                                      <p:cBhvr>
                                        <p:cTn id="42" dur="2000" fill="hold"/>
                                        <p:tgtEl>
                                          <p:spTgt spid="103438"/>
                                        </p:tgtEl>
                                        <p:attrNameLst>
                                          <p:attrName>ppt_x</p:attrName>
                                          <p:attrName>ppt_y</p:attrName>
                                        </p:attrNameLst>
                                      </p:cBhvr>
                                      <p:rCtr x="174" y="-168"/>
                                    </p:animMotion>
                                  </p:childTnLst>
                                </p:cTn>
                              </p:par>
                              <p:par>
                                <p:cTn id="43" presetID="1" presetClass="path" presetSubtype="0" repeatCount="indefinite" fill="hold" grpId="0" nodeType="withEffect">
                                  <p:stCondLst>
                                    <p:cond delay="0"/>
                                  </p:stCondLst>
                                  <p:childTnLst>
                                    <p:animMotion origin="layout" path="M 0.16354 0.06289 C 0.16858 0.00069 0.13524 -0.0555 0.08715 -0.0622 C 0.03941 -0.07214 -0.00538 -0.02336 -0.01007 0.03976 C -0.01528 0.10289 0.01927 0.15907 0.06719 0.16555 C 0.11597 0.17318 0.15816 0.12855 0.16354 0.06289 Z " pathEditMode="relative" rAng="-26618328" ptsTypes="fffff">
                                      <p:cBhvr>
                                        <p:cTn id="44" dur="2000" fill="hold"/>
                                        <p:tgtEl>
                                          <p:spTgt spid="103439"/>
                                        </p:tgtEl>
                                        <p:attrNameLst>
                                          <p:attrName>ppt_x</p:attrName>
                                          <p:attrName>ppt_y</p:attrName>
                                        </p:attrNameLst>
                                      </p:cBhvr>
                                      <p:rCtr x="-87" y="-12"/>
                                    </p:animMotion>
                                  </p:childTnLst>
                                </p:cTn>
                              </p:par>
                              <p:par>
                                <p:cTn id="45" presetID="1" presetClass="path" presetSubtype="0" repeatCount="indefinite" fill="hold" grpId="0" nodeType="withEffect">
                                  <p:stCondLst>
                                    <p:cond delay="0"/>
                                  </p:stCondLst>
                                  <p:childTnLst>
                                    <p:animMotion origin="layout" path="M -0.06928 0.45641 C 0.03994 0.38843 0.0856 0.21433 0.03438 0.06635 C -0.01615 -0.08093 -0.15018 -0.14243 -0.25782 -0.0733 C -0.36875 -0.00394 -0.41528 0.17086 -0.36285 0.31791 C -0.31077 0.4645 -0.17917 0.52554 -0.06928 0.45641 Z " pathEditMode="relative" rAng="-1521413" ptsTypes="fffff">
                                      <p:cBhvr>
                                        <p:cTn id="46" dur="2000" fill="hold"/>
                                        <p:tgtEl>
                                          <p:spTgt spid="103440"/>
                                        </p:tgtEl>
                                        <p:attrNameLst>
                                          <p:attrName>ppt_x</p:attrName>
                                          <p:attrName>ppt_y</p:attrName>
                                        </p:attrNameLst>
                                      </p:cBhvr>
                                      <p:rCtr x="-94" y="-265"/>
                                    </p:animMotion>
                                  </p:childTnLst>
                                </p:cTn>
                              </p:par>
                              <p:par>
                                <p:cTn id="47" presetID="1" presetClass="path" presetSubtype="0" repeatCount="indefinite" fill="hold" grpId="0" nodeType="withEffect">
                                  <p:stCondLst>
                                    <p:cond delay="0"/>
                                  </p:stCondLst>
                                  <p:childTnLst>
                                    <p:animMotion origin="layout" path="M 0.10816 0.55838 C 0.23316 0.54034 0.31961 0.39838 0.3085 0.24046 C 0.29913 0.08069 0.18646 -0.03214 0.06614 -0.01388 C -0.0533 0.00185 -0.14289 0.14427 -0.13021 0.30196 C -0.11789 0.4608 -0.00782 0.57294 0.10816 0.55838 Z " pathEditMode="relative" rAng="-356687" ptsTypes="fffff">
                                      <p:cBhvr>
                                        <p:cTn id="48" dur="2000" spd="-100000" fill="hold"/>
                                        <p:tgtEl>
                                          <p:spTgt spid="103441"/>
                                        </p:tgtEl>
                                        <p:attrNameLst>
                                          <p:attrName>ppt_x</p:attrName>
                                          <p:attrName>ppt_y</p:attrName>
                                        </p:attrNameLst>
                                      </p:cBhvr>
                                      <p:rCtr x="-18" y="-287"/>
                                    </p:animMotion>
                                  </p:childTnLst>
                                </p:cTn>
                              </p:par>
                              <p:par>
                                <p:cTn id="49" presetID="1" presetClass="path" presetSubtype="0" repeatCount="indefinite" fill="hold" grpId="0" nodeType="withEffect">
                                  <p:stCondLst>
                                    <p:cond delay="0"/>
                                  </p:stCondLst>
                                  <p:childTnLst>
                                    <p:animMotion origin="layout" path="M -0.01319 -0.1422 C -0.05538 -0.28786 -0.17778 -0.35931 -0.29167 -0.30336 C -0.40278 -0.25041 -0.45747 -0.07977 -0.4165 0.06289 C -0.37553 0.21017 -0.24931 0.28185 -0.13785 0.22474 C -0.02656 0.16716 0.029 0.00439 -0.01319 -0.1422 Z " pathEditMode="relative" rAng="-28259670" ptsTypes="fffff">
                                      <p:cBhvr>
                                        <p:cTn id="50" dur="2000" fill="hold"/>
                                        <p:tgtEl>
                                          <p:spTgt spid="103442"/>
                                        </p:tgtEl>
                                        <p:attrNameLst>
                                          <p:attrName>ppt_x</p:attrName>
                                          <p:attrName>ppt_y</p:attrName>
                                        </p:attrNameLst>
                                      </p:cBhvr>
                                      <p:rCtr x="-203" y="102"/>
                                    </p:animMotion>
                                  </p:childTnLst>
                                </p:cTn>
                              </p:par>
                              <p:par>
                                <p:cTn id="51" presetID="1" presetClass="path" presetSubtype="0" repeatCount="indefinite" fill="hold" grpId="0" nodeType="withEffect">
                                  <p:stCondLst>
                                    <p:cond delay="0"/>
                                  </p:stCondLst>
                                  <p:childTnLst>
                                    <p:animMotion origin="layout" path="M 0.05277 -0.1489 C -0.02361 -0.03376 -0.01459 0.14451 0.07361 0.2504 C 0.16215 0.35884 0.30069 0.34774 0.37517 0.22728 C 0.45416 0.11445 0.4434 -0.06474 0.35312 -0.17087 C 0.26354 -0.27607 0.13021 -0.26567 0.05277 -0.1489 Z " pathEditMode="relative" rAng="-13712076" ptsTypes="fffff">
                                      <p:cBhvr>
                                        <p:cTn id="52" dur="2000" fill="hold"/>
                                        <p:tgtEl>
                                          <p:spTgt spid="103443"/>
                                        </p:tgtEl>
                                        <p:attrNameLst>
                                          <p:attrName>ppt_x</p:attrName>
                                          <p:attrName>ppt_y</p:attrName>
                                        </p:attrNameLst>
                                      </p:cBhvr>
                                      <p:rCtr x="161" y="192"/>
                                    </p:animMotion>
                                  </p:childTnLst>
                                </p:cTn>
                              </p:par>
                              <p:par>
                                <p:cTn id="53" presetID="1" presetClass="path" presetSubtype="0" repeatCount="indefinite" fill="hold" grpId="0" nodeType="withEffect">
                                  <p:stCondLst>
                                    <p:cond delay="0"/>
                                  </p:stCondLst>
                                  <p:childTnLst>
                                    <p:animMotion origin="layout" path="M -0.10955 -0.5452 C -0.22986 -0.54451 -0.32761 -0.41665 -0.32865 -0.25711 C -0.33125 -0.09711 -0.22899 0.03191 -0.1099 0.03121 C 0.01267 0.03191 0.11076 -0.09757 0.11059 -0.25596 C 0.11059 -0.41619 0.01163 -0.54428 -0.10955 -0.5452 Z " pathEditMode="relative" rAng="10800000" ptsTypes="fffff">
                                      <p:cBhvr>
                                        <p:cTn id="54" dur="2000" spd="-100000" fill="hold"/>
                                        <p:tgtEl>
                                          <p:spTgt spid="103444"/>
                                        </p:tgtEl>
                                        <p:attrNameLst>
                                          <p:attrName>ppt_x</p:attrName>
                                          <p:attrName>ppt_y</p:attrName>
                                        </p:attrNameLst>
                                      </p:cBhvr>
                                      <p:rCtr x="-1" y="289"/>
                                    </p:animMotion>
                                  </p:childTnLst>
                                </p:cTn>
                              </p:par>
                              <p:par>
                                <p:cTn id="55" presetID="1" presetClass="path" presetSubtype="0" repeatCount="indefinite" fill="hold" grpId="0" nodeType="withEffect">
                                  <p:stCondLst>
                                    <p:cond delay="0"/>
                                  </p:stCondLst>
                                  <p:childTnLst>
                                    <p:animMotion origin="layout" path="M -0.16667 -0.0333 C -0.16667 0.03075 -0.12847 0.08208 -0.07986 0.08254 C -0.03177 0.08416 0.00833 0.02959 0.00747 -0.0333 C 0.00764 -0.09804 -0.03177 -0.14844 -0.08003 -0.14844 C -0.12847 -0.14844 -0.16667 -0.09781 -0.16667 -0.0333 Z " pathEditMode="relative" rAng="5400000" ptsTypes="fffff">
                                      <p:cBhvr>
                                        <p:cTn id="56" dur="2000" fill="hold"/>
                                        <p:tgtEl>
                                          <p:spTgt spid="103445"/>
                                        </p:tgtEl>
                                        <p:attrNameLst>
                                          <p:attrName>ppt_x</p:attrName>
                                          <p:attrName>ppt_y</p:attrName>
                                        </p:attrNameLst>
                                      </p:cBhvr>
                                      <p:rCtr x="87" y="1"/>
                                    </p:animMotion>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1" nodeType="clickEffect">
                                  <p:stCondLst>
                                    <p:cond delay="0"/>
                                  </p:stCondLst>
                                  <p:childTnLst>
                                    <p:set>
                                      <p:cBhvr>
                                        <p:cTn id="60" dur="1" fill="hold">
                                          <p:stCondLst>
                                            <p:cond delay="0"/>
                                          </p:stCondLst>
                                        </p:cTn>
                                        <p:tgtEl>
                                          <p:spTgt spid="103449"/>
                                        </p:tgtEl>
                                        <p:attrNameLst>
                                          <p:attrName>style.visibility</p:attrName>
                                        </p:attrNameLst>
                                      </p:cBhvr>
                                      <p:to>
                                        <p:strVal val="visible"/>
                                      </p:to>
                                    </p:set>
                                    <p:animEffect transition="in" filter="dissolve">
                                      <p:cBhvr>
                                        <p:cTn id="61" dur="500"/>
                                        <p:tgtEl>
                                          <p:spTgt spid="103449"/>
                                        </p:tgtEl>
                                      </p:cBhvr>
                                    </p:animEffect>
                                  </p:childTnLst>
                                </p:cTn>
                              </p:par>
                              <p:par>
                                <p:cTn id="62" presetID="63" presetClass="path" presetSubtype="0" repeatCount="3000" fill="hold" grpId="0" nodeType="withEffect">
                                  <p:stCondLst>
                                    <p:cond delay="0"/>
                                  </p:stCondLst>
                                  <p:childTnLst>
                                    <p:animMotion origin="layout" path="M 0.03159 0.03353 L 0.27326 0.26706 " pathEditMode="relative" rAng="0" ptsTypes="AA">
                                      <p:cBhvr>
                                        <p:cTn id="63" dur="2000" fill="hold"/>
                                        <p:tgtEl>
                                          <p:spTgt spid="103449"/>
                                        </p:tgtEl>
                                        <p:attrNameLst>
                                          <p:attrName>ppt_x</p:attrName>
                                          <p:attrName>ppt_y</p:attrName>
                                        </p:attrNameLst>
                                      </p:cBhvr>
                                      <p:rCtr x="121" y="117"/>
                                    </p:animMotion>
                                  </p:childTnLst>
                                </p:cTn>
                              </p:par>
                              <p:par>
                                <p:cTn id="64" presetID="9" presetClass="entr" presetSubtype="0" fill="hold" grpId="1" nodeType="withEffect">
                                  <p:stCondLst>
                                    <p:cond delay="0"/>
                                  </p:stCondLst>
                                  <p:childTnLst>
                                    <p:set>
                                      <p:cBhvr>
                                        <p:cTn id="65" dur="1" fill="hold">
                                          <p:stCondLst>
                                            <p:cond delay="0"/>
                                          </p:stCondLst>
                                        </p:cTn>
                                        <p:tgtEl>
                                          <p:spTgt spid="103452"/>
                                        </p:tgtEl>
                                        <p:attrNameLst>
                                          <p:attrName>style.visibility</p:attrName>
                                        </p:attrNameLst>
                                      </p:cBhvr>
                                      <p:to>
                                        <p:strVal val="visible"/>
                                      </p:to>
                                    </p:set>
                                    <p:animEffect transition="in" filter="dissolve">
                                      <p:cBhvr>
                                        <p:cTn id="66" dur="500"/>
                                        <p:tgtEl>
                                          <p:spTgt spid="103452"/>
                                        </p:tgtEl>
                                      </p:cBhvr>
                                    </p:animEffect>
                                  </p:childTnLst>
                                </p:cTn>
                              </p:par>
                              <p:par>
                                <p:cTn id="67" presetID="63" presetClass="path" presetSubtype="0" repeatCount="3000" fill="hold" grpId="0" nodeType="withEffect">
                                  <p:stCondLst>
                                    <p:cond delay="0"/>
                                  </p:stCondLst>
                                  <p:childTnLst>
                                    <p:animMotion origin="layout" path="M 0.03159 0.03353 L 0.27326 0.26706 " pathEditMode="relative" rAng="0" ptsTypes="AA">
                                      <p:cBhvr>
                                        <p:cTn id="68" dur="2000" fill="hold"/>
                                        <p:tgtEl>
                                          <p:spTgt spid="103452"/>
                                        </p:tgtEl>
                                        <p:attrNameLst>
                                          <p:attrName>ppt_x</p:attrName>
                                          <p:attrName>ppt_y</p:attrName>
                                        </p:attrNameLst>
                                      </p:cBhvr>
                                      <p:rCtr x="121" y="117"/>
                                    </p:animMotion>
                                  </p:childTnLst>
                                </p:cTn>
                              </p:par>
                              <p:par>
                                <p:cTn id="69" presetID="9" presetClass="entr" presetSubtype="0" fill="hold" grpId="1" nodeType="withEffect">
                                  <p:stCondLst>
                                    <p:cond delay="0"/>
                                  </p:stCondLst>
                                  <p:childTnLst>
                                    <p:set>
                                      <p:cBhvr>
                                        <p:cTn id="70" dur="1" fill="hold">
                                          <p:stCondLst>
                                            <p:cond delay="0"/>
                                          </p:stCondLst>
                                        </p:cTn>
                                        <p:tgtEl>
                                          <p:spTgt spid="103453"/>
                                        </p:tgtEl>
                                        <p:attrNameLst>
                                          <p:attrName>style.visibility</p:attrName>
                                        </p:attrNameLst>
                                      </p:cBhvr>
                                      <p:to>
                                        <p:strVal val="visible"/>
                                      </p:to>
                                    </p:set>
                                    <p:animEffect transition="in" filter="dissolve">
                                      <p:cBhvr>
                                        <p:cTn id="71" dur="500"/>
                                        <p:tgtEl>
                                          <p:spTgt spid="103453"/>
                                        </p:tgtEl>
                                      </p:cBhvr>
                                    </p:animEffect>
                                  </p:childTnLst>
                                </p:cTn>
                              </p:par>
                              <p:par>
                                <p:cTn id="72" presetID="63" presetClass="path" presetSubtype="0" repeatCount="3000" fill="hold" grpId="0" nodeType="withEffect">
                                  <p:stCondLst>
                                    <p:cond delay="0"/>
                                  </p:stCondLst>
                                  <p:childTnLst>
                                    <p:animMotion origin="layout" path="M 0.03159 0.03353 L 0.27326 0.26706 " pathEditMode="relative" rAng="0" ptsTypes="AA">
                                      <p:cBhvr>
                                        <p:cTn id="73" dur="2000" fill="hold"/>
                                        <p:tgtEl>
                                          <p:spTgt spid="103453"/>
                                        </p:tgtEl>
                                        <p:attrNameLst>
                                          <p:attrName>ppt_x</p:attrName>
                                          <p:attrName>ppt_y</p:attrName>
                                        </p:attrNameLst>
                                      </p:cBhvr>
                                      <p:rCtr x="121" y="117"/>
                                    </p:animMotion>
                                  </p:childTnLst>
                                </p:cTn>
                              </p:par>
                            </p:childTnLst>
                          </p:cTn>
                        </p:par>
                        <p:par>
                          <p:cTn id="74" fill="hold">
                            <p:stCondLst>
                              <p:cond delay="6000"/>
                            </p:stCondLst>
                            <p:childTnLst>
                              <p:par>
                                <p:cTn id="75" presetID="9" presetClass="exit" presetSubtype="0" fill="hold" grpId="2" nodeType="afterEffect">
                                  <p:stCondLst>
                                    <p:cond delay="0"/>
                                  </p:stCondLst>
                                  <p:childTnLst>
                                    <p:animEffect transition="out" filter="dissolve">
                                      <p:cBhvr>
                                        <p:cTn id="76" dur="500"/>
                                        <p:tgtEl>
                                          <p:spTgt spid="103452"/>
                                        </p:tgtEl>
                                      </p:cBhvr>
                                    </p:animEffect>
                                    <p:set>
                                      <p:cBhvr>
                                        <p:cTn id="77" dur="1" fill="hold">
                                          <p:stCondLst>
                                            <p:cond delay="499"/>
                                          </p:stCondLst>
                                        </p:cTn>
                                        <p:tgtEl>
                                          <p:spTgt spid="103452"/>
                                        </p:tgtEl>
                                        <p:attrNameLst>
                                          <p:attrName>style.visibility</p:attrName>
                                        </p:attrNameLst>
                                      </p:cBhvr>
                                      <p:to>
                                        <p:strVal val="hidden"/>
                                      </p:to>
                                    </p:set>
                                  </p:childTnLst>
                                </p:cTn>
                              </p:par>
                              <p:par>
                                <p:cTn id="78" presetID="9" presetClass="exit" presetSubtype="0" fill="hold" grpId="2" nodeType="withEffect">
                                  <p:stCondLst>
                                    <p:cond delay="0"/>
                                  </p:stCondLst>
                                  <p:childTnLst>
                                    <p:animEffect transition="out" filter="dissolve">
                                      <p:cBhvr>
                                        <p:cTn id="79" dur="500"/>
                                        <p:tgtEl>
                                          <p:spTgt spid="103453"/>
                                        </p:tgtEl>
                                      </p:cBhvr>
                                    </p:animEffect>
                                    <p:set>
                                      <p:cBhvr>
                                        <p:cTn id="80" dur="1" fill="hold">
                                          <p:stCondLst>
                                            <p:cond delay="499"/>
                                          </p:stCondLst>
                                        </p:cTn>
                                        <p:tgtEl>
                                          <p:spTgt spid="103453"/>
                                        </p:tgtEl>
                                        <p:attrNameLst>
                                          <p:attrName>style.visibility</p:attrName>
                                        </p:attrNameLst>
                                      </p:cBhvr>
                                      <p:to>
                                        <p:strVal val="hidden"/>
                                      </p:to>
                                    </p:set>
                                  </p:childTnLst>
                                </p:cTn>
                              </p:par>
                              <p:par>
                                <p:cTn id="81" presetID="9" presetClass="exit" presetSubtype="0" fill="hold" grpId="2" nodeType="withEffect">
                                  <p:stCondLst>
                                    <p:cond delay="0"/>
                                  </p:stCondLst>
                                  <p:childTnLst>
                                    <p:animEffect transition="out" filter="dissolve">
                                      <p:cBhvr>
                                        <p:cTn id="82" dur="500"/>
                                        <p:tgtEl>
                                          <p:spTgt spid="103449"/>
                                        </p:tgtEl>
                                      </p:cBhvr>
                                    </p:animEffect>
                                    <p:set>
                                      <p:cBhvr>
                                        <p:cTn id="83" dur="1" fill="hold">
                                          <p:stCondLst>
                                            <p:cond delay="499"/>
                                          </p:stCondLst>
                                        </p:cTn>
                                        <p:tgtEl>
                                          <p:spTgt spid="103449"/>
                                        </p:tgtEl>
                                        <p:attrNameLst>
                                          <p:attrName>style.visibility</p:attrName>
                                        </p:attrNameLst>
                                      </p:cBhvr>
                                      <p:to>
                                        <p:strVal val="hidden"/>
                                      </p:to>
                                    </p:set>
                                  </p:childTnLst>
                                </p:cTn>
                              </p:par>
                            </p:childTnLst>
                          </p:cTn>
                        </p:par>
                        <p:par>
                          <p:cTn id="84" fill="hold">
                            <p:stCondLst>
                              <p:cond delay="6500"/>
                            </p:stCondLst>
                            <p:childTnLst>
                              <p:par>
                                <p:cTn id="85" presetID="0" presetClass="path" presetSubtype="0" accel="50000" decel="50000" fill="hold" grpId="3" nodeType="afterEffect">
                                  <p:stCondLst>
                                    <p:cond delay="0"/>
                                  </p:stCondLst>
                                  <p:childTnLst>
                                    <p:animMotion origin="layout" path="M 0.00052 -0.00786 L -0.03281 -0.31168 " pathEditMode="relative" rAng="0" ptsTypes="AA">
                                      <p:cBhvr>
                                        <p:cTn id="86" dur="2000" fill="hold"/>
                                        <p:tgtEl>
                                          <p:spTgt spid="103445"/>
                                        </p:tgtEl>
                                        <p:attrNameLst>
                                          <p:attrName>ppt_x</p:attrName>
                                          <p:attrName>ppt_y</p:attrName>
                                        </p:attrNameLst>
                                      </p:cBhvr>
                                      <p:rCtr x="-17" y="-152"/>
                                    </p:animMotion>
                                  </p:childTnLst>
                                </p:cTn>
                              </p:par>
                            </p:childTnLst>
                          </p:cTn>
                        </p:par>
                        <p:par>
                          <p:cTn id="87" fill="hold">
                            <p:stCondLst>
                              <p:cond delay="8500"/>
                            </p:stCondLst>
                            <p:childTnLst>
                              <p:par>
                                <p:cTn id="88" presetID="1" presetClass="path" presetSubtype="0" repeatCount="indefinite" fill="hold" grpId="4" nodeType="afterEffect">
                                  <p:stCondLst>
                                    <p:cond delay="0"/>
                                  </p:stCondLst>
                                  <p:childTnLst>
                                    <p:animMotion origin="layout" path="M -0.07969 -0.32648 C 0.03559 -0.32648 0.13003 -0.19723 0.13003 -0.03769 C 0.13003 0.12115 0.03559 0.2511 -0.07969 0.2511 C -0.19531 0.2511 -0.28889 0.12115 -0.28889 -0.03769 C -0.28889 -0.19723 -0.19531 -0.32648 -0.07969 -0.32648 Z " pathEditMode="relative" rAng="0" ptsTypes="fffff">
                                      <p:cBhvr>
                                        <p:cTn id="89" dur="2000" fill="hold"/>
                                        <p:tgtEl>
                                          <p:spTgt spid="103445"/>
                                        </p:tgtEl>
                                        <p:attrNameLst>
                                          <p:attrName>ppt_x</p:attrName>
                                          <p:attrName>ppt_y</p:attrName>
                                        </p:attrNameLst>
                                      </p:cBhvr>
                                      <p:rCtr x="0" y="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8" grpId="0" animBg="1"/>
      <p:bldP spid="103438" grpId="1" animBg="1"/>
      <p:bldP spid="103438" grpId="2" animBg="1"/>
      <p:bldP spid="103439" grpId="0" animBg="1"/>
      <p:bldP spid="103439" grpId="1" animBg="1"/>
      <p:bldP spid="103439" grpId="2" animBg="1"/>
      <p:bldP spid="103440" grpId="0" animBg="1"/>
      <p:bldP spid="103440" grpId="1" animBg="1"/>
      <p:bldP spid="103440" grpId="2" animBg="1"/>
      <p:bldP spid="103441" grpId="0" animBg="1"/>
      <p:bldP spid="103441" grpId="1" animBg="1"/>
      <p:bldP spid="103441" grpId="2" animBg="1"/>
      <p:bldP spid="103442" grpId="0" animBg="1"/>
      <p:bldP spid="103442" grpId="1" animBg="1"/>
      <p:bldP spid="103442" grpId="2" animBg="1"/>
      <p:bldP spid="103443" grpId="0" animBg="1"/>
      <p:bldP spid="103443" grpId="1" animBg="1"/>
      <p:bldP spid="103443" grpId="2" animBg="1"/>
      <p:bldP spid="103444" grpId="0" animBg="1"/>
      <p:bldP spid="103444" grpId="1" animBg="1"/>
      <p:bldP spid="103444" grpId="2" animBg="1"/>
      <p:bldP spid="103444" grpId="3" animBg="1"/>
      <p:bldP spid="103445" grpId="0" animBg="1"/>
      <p:bldP spid="103445" grpId="1" animBg="1"/>
      <p:bldP spid="103445" grpId="2" animBg="1"/>
      <p:bldP spid="103445" grpId="3" animBg="1"/>
      <p:bldP spid="103445" grpId="4" animBg="1"/>
      <p:bldP spid="103449" grpId="0" animBg="1"/>
      <p:bldP spid="103449" grpId="1" animBg="1"/>
      <p:bldP spid="103449" grpId="2" animBg="1"/>
      <p:bldP spid="103452" grpId="0" animBg="1"/>
      <p:bldP spid="103452" grpId="1" animBg="1"/>
      <p:bldP spid="103452" grpId="2" animBg="1"/>
      <p:bldP spid="103453" grpId="0" animBg="1"/>
      <p:bldP spid="103453" grpId="1" animBg="1"/>
      <p:bldP spid="103453"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US" sz="3200" smtClean="0">
                <a:cs typeface="Segoe UI" charset="0"/>
              </a:rPr>
              <a:t>Energy Levels…The Proof</a:t>
            </a:r>
          </a:p>
        </p:txBody>
      </p:sp>
      <p:sp>
        <p:nvSpPr>
          <p:cNvPr id="46082" name="Rectangle 3"/>
          <p:cNvSpPr>
            <a:spLocks noGrp="1"/>
          </p:cNvSpPr>
          <p:nvPr>
            <p:ph type="body" idx="1"/>
          </p:nvPr>
        </p:nvSpPr>
        <p:spPr/>
        <p:txBody>
          <a:bodyPr/>
          <a:lstStyle/>
          <a:p>
            <a:pPr>
              <a:lnSpc>
                <a:spcPct val="90000"/>
              </a:lnSpc>
            </a:pPr>
            <a:r>
              <a:rPr lang="en-US" sz="2400" b="1" smtClean="0">
                <a:cs typeface="Segoe UI" charset="0"/>
              </a:rPr>
              <a:t>The proof of the multiple energy levels is evident when considering the measured energy inputs and outputs.</a:t>
            </a:r>
          </a:p>
          <a:p>
            <a:pPr>
              <a:lnSpc>
                <a:spcPct val="90000"/>
              </a:lnSpc>
            </a:pPr>
            <a:r>
              <a:rPr lang="en-US" sz="2400" b="1" smtClean="0">
                <a:cs typeface="Segoe UI" charset="0"/>
              </a:rPr>
              <a:t>Scientists can record how much energy is given to an atom.</a:t>
            </a:r>
          </a:p>
          <a:p>
            <a:pPr>
              <a:lnSpc>
                <a:spcPct val="90000"/>
              </a:lnSpc>
            </a:pPr>
            <a:r>
              <a:rPr lang="en-US" sz="2400" b="1" smtClean="0">
                <a:cs typeface="Segoe UI" charset="0"/>
              </a:rPr>
              <a:t>The energy is absorbed by the atom for awhile.</a:t>
            </a:r>
          </a:p>
          <a:p>
            <a:pPr>
              <a:lnSpc>
                <a:spcPct val="90000"/>
              </a:lnSpc>
            </a:pPr>
            <a:r>
              <a:rPr lang="en-US" sz="2400" b="1" smtClean="0">
                <a:cs typeface="Segoe UI" charset="0"/>
              </a:rPr>
              <a:t>The atom will then give that energy back to the environment as it cools.</a:t>
            </a:r>
          </a:p>
          <a:p>
            <a:pPr>
              <a:lnSpc>
                <a:spcPct val="90000"/>
              </a:lnSpc>
            </a:pPr>
            <a:r>
              <a:rPr lang="en-US" sz="2400" b="1" smtClean="0">
                <a:cs typeface="Segoe UI" charset="0"/>
              </a:rPr>
              <a:t>The energy can be measured as it’s released but interesting things also happen.</a:t>
            </a:r>
          </a:p>
          <a:p>
            <a:pPr>
              <a:lnSpc>
                <a:spcPct val="90000"/>
              </a:lnSpc>
            </a:pPr>
            <a:r>
              <a:rPr lang="en-US" sz="2400" b="1" smtClean="0">
                <a:cs typeface="Segoe UI" charset="0"/>
              </a:rPr>
              <a:t>Atoms can emit light while the electrons are moving down energy levels, as the atom’s losing energy.</a:t>
            </a:r>
          </a:p>
        </p:txBody>
      </p:sp>
    </p:spTree>
    <p:extLst>
      <p:ext uri="{BB962C8B-B14F-4D97-AF65-F5344CB8AC3E}">
        <p14:creationId xmlns:p14="http://schemas.microsoft.com/office/powerpoint/2010/main" val="1234311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p:txBody>
          <a:bodyPr/>
          <a:lstStyle/>
          <a:p>
            <a:r>
              <a:rPr lang="en-US" sz="2800" smtClean="0">
                <a:cs typeface="Segoe UI" charset="0"/>
              </a:rPr>
              <a:t>Bohr’s Model &amp; The Release of Energy</a:t>
            </a:r>
          </a:p>
        </p:txBody>
      </p:sp>
      <p:grpSp>
        <p:nvGrpSpPr>
          <p:cNvPr id="47106" name="Group 3"/>
          <p:cNvGrpSpPr>
            <a:grpSpLocks/>
          </p:cNvGrpSpPr>
          <p:nvPr/>
        </p:nvGrpSpPr>
        <p:grpSpPr bwMode="auto">
          <a:xfrm>
            <a:off x="4310063" y="4081463"/>
            <a:ext cx="508000" cy="533400"/>
            <a:chOff x="2559" y="2325"/>
            <a:chExt cx="320" cy="336"/>
          </a:xfrm>
        </p:grpSpPr>
        <p:sp>
          <p:nvSpPr>
            <p:cNvPr id="47121"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7122"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7123"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7124"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7125"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7126"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7127"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47128"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7129"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7130"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grpSp>
      <p:sp>
        <p:nvSpPr>
          <p:cNvPr id="105486" name="Oval 14"/>
          <p:cNvSpPr>
            <a:spLocks noChangeAspect="1" noChangeArrowheads="1"/>
          </p:cNvSpPr>
          <p:nvPr/>
        </p:nvSpPr>
        <p:spPr bwMode="auto">
          <a:xfrm>
            <a:off x="2990850" y="56388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7" name="Oval 15"/>
          <p:cNvSpPr>
            <a:spLocks noChangeAspect="1" noChangeArrowheads="1"/>
          </p:cNvSpPr>
          <p:nvPr/>
        </p:nvSpPr>
        <p:spPr bwMode="auto">
          <a:xfrm>
            <a:off x="4724400" y="22860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8" name="Oval 16"/>
          <p:cNvSpPr>
            <a:spLocks noChangeAspect="1" noChangeArrowheads="1"/>
          </p:cNvSpPr>
          <p:nvPr/>
        </p:nvSpPr>
        <p:spPr bwMode="auto">
          <a:xfrm>
            <a:off x="5915025" y="295275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9" name="Oval 17"/>
          <p:cNvSpPr>
            <a:spLocks noChangeAspect="1" noChangeArrowheads="1"/>
          </p:cNvSpPr>
          <p:nvPr/>
        </p:nvSpPr>
        <p:spPr bwMode="auto">
          <a:xfrm>
            <a:off x="3581400" y="23907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0" name="Oval 18"/>
          <p:cNvSpPr>
            <a:spLocks noChangeAspect="1" noChangeArrowheads="1"/>
          </p:cNvSpPr>
          <p:nvPr/>
        </p:nvSpPr>
        <p:spPr bwMode="auto">
          <a:xfrm>
            <a:off x="6372225" y="45243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1" name="Oval 19"/>
          <p:cNvSpPr>
            <a:spLocks noChangeAspect="1" noChangeArrowheads="1"/>
          </p:cNvSpPr>
          <p:nvPr/>
        </p:nvSpPr>
        <p:spPr bwMode="auto">
          <a:xfrm>
            <a:off x="2438400" y="39624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2" name="Oval 20"/>
          <p:cNvSpPr>
            <a:spLocks noChangeAspect="1" noChangeArrowheads="1"/>
          </p:cNvSpPr>
          <p:nvPr/>
        </p:nvSpPr>
        <p:spPr bwMode="auto">
          <a:xfrm>
            <a:off x="5419725" y="599122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3" name="Oval 21"/>
          <p:cNvSpPr>
            <a:spLocks noChangeAspect="1" noChangeArrowheads="1"/>
          </p:cNvSpPr>
          <p:nvPr/>
        </p:nvSpPr>
        <p:spPr bwMode="auto">
          <a:xfrm>
            <a:off x="5143500" y="44862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47115" name="Oval 22"/>
          <p:cNvSpPr>
            <a:spLocks noChangeAspect="1" noChangeArrowheads="1"/>
          </p:cNvSpPr>
          <p:nvPr/>
        </p:nvSpPr>
        <p:spPr bwMode="auto">
          <a:xfrm>
            <a:off x="3743325" y="3543300"/>
            <a:ext cx="1600200" cy="1600200"/>
          </a:xfrm>
          <a:prstGeom prst="ellipse">
            <a:avLst/>
          </a:prstGeom>
          <a:noFill/>
          <a:ln w="9525">
            <a:solidFill>
              <a:schemeClr val="tx1"/>
            </a:solidFill>
            <a:round/>
            <a:headEnd/>
            <a:tailEnd/>
          </a:ln>
        </p:spPr>
        <p:txBody>
          <a:bodyPr wrap="none" anchor="ctr"/>
          <a:lstStyle/>
          <a:p>
            <a:endParaRPr lang="en-US"/>
          </a:p>
        </p:txBody>
      </p:sp>
      <p:sp>
        <p:nvSpPr>
          <p:cNvPr id="47116" name="Oval 23"/>
          <p:cNvSpPr>
            <a:spLocks noChangeAspect="1" noChangeArrowheads="1"/>
          </p:cNvSpPr>
          <p:nvPr/>
        </p:nvSpPr>
        <p:spPr bwMode="auto">
          <a:xfrm>
            <a:off x="2514600" y="2362200"/>
            <a:ext cx="3998913" cy="3998913"/>
          </a:xfrm>
          <a:prstGeom prst="ellipse">
            <a:avLst/>
          </a:prstGeom>
          <a:noFill/>
          <a:ln w="9525">
            <a:solidFill>
              <a:schemeClr val="tx1"/>
            </a:solidFill>
            <a:round/>
            <a:headEnd/>
            <a:tailEnd/>
          </a:ln>
        </p:spPr>
        <p:txBody>
          <a:bodyPr wrap="none" anchor="ctr"/>
          <a:lstStyle/>
          <a:p>
            <a:endParaRPr lang="en-US"/>
          </a:p>
        </p:txBody>
      </p:sp>
      <p:sp>
        <p:nvSpPr>
          <p:cNvPr id="105496" name="AutoShape 24"/>
          <p:cNvSpPr>
            <a:spLocks noChangeAspect="1" noChangeArrowheads="1"/>
          </p:cNvSpPr>
          <p:nvPr/>
        </p:nvSpPr>
        <p:spPr bwMode="auto">
          <a:xfrm rot="2647495">
            <a:off x="4648200" y="5181600"/>
            <a:ext cx="2438400" cy="1212850"/>
          </a:xfrm>
          <a:prstGeom prst="rightArrow">
            <a:avLst>
              <a:gd name="adj1" fmla="val 50000"/>
              <a:gd name="adj2" fmla="val 50262"/>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5497" name="AutoShape 25"/>
          <p:cNvSpPr>
            <a:spLocks noChangeAspect="1" noChangeArrowheads="1"/>
          </p:cNvSpPr>
          <p:nvPr/>
        </p:nvSpPr>
        <p:spPr bwMode="auto">
          <a:xfrm rot="21432374" flipH="1">
            <a:off x="1600200" y="3886200"/>
            <a:ext cx="2286000" cy="1212850"/>
          </a:xfrm>
          <a:prstGeom prst="rightArrow">
            <a:avLst>
              <a:gd name="adj1" fmla="val 50000"/>
              <a:gd name="adj2" fmla="val 47120"/>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5498" name="AutoShape 26"/>
          <p:cNvSpPr>
            <a:spLocks noChangeAspect="1" noChangeArrowheads="1"/>
          </p:cNvSpPr>
          <p:nvPr/>
        </p:nvSpPr>
        <p:spPr bwMode="auto">
          <a:xfrm rot="7562089" flipH="1">
            <a:off x="4340225" y="2060575"/>
            <a:ext cx="2895600" cy="1212850"/>
          </a:xfrm>
          <a:prstGeom prst="rightArrow">
            <a:avLst>
              <a:gd name="adj1" fmla="val 50000"/>
              <a:gd name="adj2" fmla="val 59686"/>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47120" name="Text Box 35"/>
          <p:cNvSpPr txBox="1">
            <a:spLocks noChangeArrowheads="1"/>
          </p:cNvSpPr>
          <p:nvPr/>
        </p:nvSpPr>
        <p:spPr bwMode="auto">
          <a:xfrm>
            <a:off x="228600" y="1371600"/>
            <a:ext cx="1997075" cy="2647950"/>
          </a:xfrm>
          <a:prstGeom prst="rect">
            <a:avLst/>
          </a:prstGeom>
          <a:noFill/>
          <a:ln w="9525">
            <a:noFill/>
            <a:miter lim="800000"/>
            <a:headEnd/>
            <a:tailEnd/>
          </a:ln>
        </p:spPr>
        <p:txBody>
          <a:bodyPr>
            <a:spAutoFit/>
          </a:bodyPr>
          <a:lstStyle/>
          <a:p>
            <a:r>
              <a:rPr lang="en-US" sz="2400" b="1"/>
              <a:t>Sometimes the atom simply releases energy and becomes more stable</a:t>
            </a:r>
          </a:p>
        </p:txBody>
      </p:sp>
    </p:spTree>
    <p:extLst>
      <p:ext uri="{BB962C8B-B14F-4D97-AF65-F5344CB8AC3E}">
        <p14:creationId xmlns:p14="http://schemas.microsoft.com/office/powerpoint/2010/main" val="218174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49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54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9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54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path" presetSubtype="0" repeatCount="indefinite" fill="hold" grpId="1" nodeType="clickEffect">
                                  <p:stCondLst>
                                    <p:cond delay="0"/>
                                  </p:stCondLst>
                                  <p:childTnLst>
                                    <p:animMotion origin="layout" path="M -0.0599 0.05549 C 0.02795 -0.05226 0.1651 -0.04509 0.24635 0.0719 C 0.32708 0.1889 0.32152 0.37202 0.23402 0.47953 C 0.146 0.58774 0.00868 0.57988 -0.07205 0.46312 C -0.15313 0.34612 -0.14775 0.16369 -0.0599 0.05549 Z " pathEditMode="relative" rAng="-2558970" ptsTypes="fffff">
                                      <p:cBhvr>
                                        <p:cTn id="28" dur="2000" fill="hold"/>
                                        <p:tgtEl>
                                          <p:spTgt spid="105489"/>
                                        </p:tgtEl>
                                        <p:attrNameLst>
                                          <p:attrName>ppt_x</p:attrName>
                                          <p:attrName>ppt_y</p:attrName>
                                        </p:attrNameLst>
                                      </p:cBhvr>
                                      <p:rCtr x="147" y="212"/>
                                    </p:animMotion>
                                  </p:childTnLst>
                                </p:cTn>
                              </p:par>
                              <p:par>
                                <p:cTn id="29" presetID="1" presetClass="path" presetSubtype="0" repeatCount="indefinite" fill="hold" grpId="1" nodeType="withEffect">
                                  <p:stCondLst>
                                    <p:cond delay="0"/>
                                  </p:stCondLst>
                                  <p:childTnLst>
                                    <p:animMotion origin="layout" path="M 0.01614 -0.09341 C 0.071 -0.23815 0.20451 -0.29341 0.31493 -0.22058 C 0.42361 -0.14636 0.46857 0.03144 0.41389 0.17503 C 0.3592 0.31815 0.22534 0.37479 0.1158 0.30058 C 0.00659 0.22636 -0.03854 0.04878 0.01614 -0.09341 Z " pathEditMode="relative" rAng="-3782903" ptsTypes="fffff">
                                      <p:cBhvr>
                                        <p:cTn id="30" dur="2000" spd="-100000" fill="hold"/>
                                        <p:tgtEl>
                                          <p:spTgt spid="105491"/>
                                        </p:tgtEl>
                                        <p:attrNameLst>
                                          <p:attrName>ppt_x</p:attrName>
                                          <p:attrName>ppt_y</p:attrName>
                                        </p:attrNameLst>
                                      </p:cBhvr>
                                      <p:rCtr x="199" y="133"/>
                                    </p:animMotion>
                                  </p:childTnLst>
                                </p:cTn>
                              </p:par>
                              <p:par>
                                <p:cTn id="31" presetID="1" presetClass="path" presetSubtype="0" repeatCount="indefinite" fill="hold" grpId="2" nodeType="withEffect">
                                  <p:stCondLst>
                                    <p:cond delay="0"/>
                                  </p:stCondLst>
                                  <p:childTnLst>
                                    <p:animMotion origin="layout" path="M -0.06458 -0.20532 C -0.06458 -0.3674 0.03247 -0.49942 0.15209 -0.49942 C 0.27136 -0.49942 0.36858 -0.3674 0.36875 -0.20532 C 0.36875 -0.04301 0.27136 0.08879 0.15209 0.08879 C 0.03247 0.08879 -0.06458 -0.04301 -0.06458 -0.20532 Z " pathEditMode="relative" rAng="16200000" ptsTypes="fffff">
                                      <p:cBhvr>
                                        <p:cTn id="32" dur="2000" fill="hold"/>
                                        <p:tgtEl>
                                          <p:spTgt spid="105486"/>
                                        </p:tgtEl>
                                        <p:attrNameLst>
                                          <p:attrName>ppt_x</p:attrName>
                                          <p:attrName>ppt_y</p:attrName>
                                        </p:attrNameLst>
                                      </p:cBhvr>
                                      <p:rCtr x="217" y="0"/>
                                    </p:animMotion>
                                  </p:childTnLst>
                                </p:cTn>
                              </p:par>
                              <p:par>
                                <p:cTn id="33" presetID="1" presetClass="path" presetSubtype="0" repeatCount="indefinite" fill="hold" grpId="2" nodeType="withEffect">
                                  <p:stCondLst>
                                    <p:cond delay="0"/>
                                  </p:stCondLst>
                                  <p:childTnLst>
                                    <p:animMotion origin="layout" path="M 0.01875 -0.01572 C -0.07674 0.07954 -0.21389 0.05179 -0.28698 -0.07815 C -0.3599 -0.20786 -0.34132 -0.39145 -0.24583 -0.48648 C -0.15018 -0.58197 -0.01302 -0.55376 0.05989 -0.42405 C 0.13298 -0.29411 0.11458 -0.11122 0.01875 -0.01572 Z " pathEditMode="relative" rAng="8593216" ptsTypes="fffff">
                                      <p:cBhvr>
                                        <p:cTn id="34" dur="2000" fill="hold"/>
                                        <p:tgtEl>
                                          <p:spTgt spid="105492"/>
                                        </p:tgtEl>
                                        <p:attrNameLst>
                                          <p:attrName>ppt_x</p:attrName>
                                          <p:attrName>ppt_y</p:attrName>
                                        </p:attrNameLst>
                                      </p:cBhvr>
                                      <p:rCtr x="-132" y="-235"/>
                                    </p:animMotion>
                                  </p:childTnLst>
                                </p:cTn>
                              </p:par>
                              <p:par>
                                <p:cTn id="35" presetID="1" presetClass="path" presetSubtype="0" repeatCount="indefinite" fill="hold" grpId="1" nodeType="withEffect">
                                  <p:stCondLst>
                                    <p:cond delay="0"/>
                                  </p:stCondLst>
                                  <p:childTnLst>
                                    <p:animMotion origin="layout" path="M -0.15504 -0.31931 C -0.03871 -0.27237 0.0283 -0.11052 -0.00624 0.04208 C -0.04062 0.19445 -0.16407 0.27977 -0.28039 0.23329 C -0.39705 0.18636 -0.46355 0.02427 -0.42917 -0.1281 C -0.39428 -0.28047 -0.27171 -0.36625 -0.15504 -0.31931 Z " pathEditMode="relative" rAng="1011452" ptsTypes="fffff">
                                      <p:cBhvr>
                                        <p:cTn id="36" dur="2000" spd="-100000" fill="hold"/>
                                        <p:tgtEl>
                                          <p:spTgt spid="105490"/>
                                        </p:tgtEl>
                                        <p:attrNameLst>
                                          <p:attrName>ppt_x</p:attrName>
                                          <p:attrName>ppt_y</p:attrName>
                                        </p:attrNameLst>
                                      </p:cBhvr>
                                      <p:rCtr x="-63" y="276"/>
                                    </p:animMotion>
                                  </p:childTnLst>
                                </p:cTn>
                              </p:par>
                              <p:par>
                                <p:cTn id="37" presetID="1" presetClass="path" presetSubtype="0" repeatCount="indefinite" fill="hold" grpId="1" nodeType="withEffect">
                                  <p:stCondLst>
                                    <p:cond delay="0"/>
                                  </p:stCondLst>
                                  <p:childTnLst>
                                    <p:animMotion origin="layout" path="M 0.01251 0.02242 C 0.07865 0.15491 0.04983 0.33618 -0.05157 0.42612 C -0.15313 0.5163 -0.28924 0.48138 -0.35556 0.34936 C -0.42188 0.21664 -0.39341 0.03606 -0.29185 -0.05411 C -0.19046 -0.14405 -0.05382 -0.11006 0.01251 0.02242 Z " pathEditMode="relative" rAng="3381588" ptsTypes="fffff">
                                      <p:cBhvr>
                                        <p:cTn id="38" dur="2000" fill="hold"/>
                                        <p:tgtEl>
                                          <p:spTgt spid="105488"/>
                                        </p:tgtEl>
                                        <p:attrNameLst>
                                          <p:attrName>ppt_x</p:attrName>
                                          <p:attrName>ppt_y</p:attrName>
                                        </p:attrNameLst>
                                      </p:cBhvr>
                                      <p:rCtr x="-184" y="163"/>
                                    </p:animMotion>
                                  </p:childTnLst>
                                </p:cTn>
                              </p:par>
                              <p:par>
                                <p:cTn id="39" presetID="1" presetClass="path" presetSubtype="0" repeatCount="indefinite" fill="hold" grpId="1" nodeType="withEffect">
                                  <p:stCondLst>
                                    <p:cond delay="0"/>
                                  </p:stCondLst>
                                  <p:childTnLst>
                                    <p:animMotion origin="layout" path="M -0.1915 0.48485 C -0.27344 0.36693 -0.26927 0.18289 -0.1816 0.07445 C -0.09393 -0.03353 0.04444 -0.02521 0.12639 0.09271 C 0.20868 0.21109 0.20382 0.39445 0.11632 0.50265 C 0.02847 0.61086 -0.10903 0.60323 -0.1915 0.48485 Z " pathEditMode="relative" rAng="13634477" ptsTypes="fffff">
                                      <p:cBhvr>
                                        <p:cTn id="40" dur="2000" spd="-100000" fill="hold"/>
                                        <p:tgtEl>
                                          <p:spTgt spid="105487"/>
                                        </p:tgtEl>
                                        <p:attrNameLst>
                                          <p:attrName>ppt_x</p:attrName>
                                          <p:attrName>ppt_y</p:attrName>
                                        </p:attrNameLst>
                                      </p:cBhvr>
                                      <p:rCtr x="159" y="-196"/>
                                    </p:animMotion>
                                  </p:childTnLst>
                                </p:cTn>
                              </p:par>
                              <p:par>
                                <p:cTn id="41" presetID="1" presetClass="path" presetSubtype="0" repeatCount="indefinite" fill="hold" grpId="1" nodeType="withEffect">
                                  <p:stCondLst>
                                    <p:cond delay="0"/>
                                  </p:stCondLst>
                                  <p:childTnLst>
                                    <p:animMotion origin="layout" path="M -0.00399 0.01364 C -0.02448 0.07144 -0.07587 0.09734 -0.11858 0.07052 C -0.16094 0.04393 -0.17899 -0.02544 -0.15851 -0.08347 C -0.13785 -0.14174 -0.08628 -0.16694 -0.04392 -0.14035 C -0.00122 -0.11353 0.01667 -0.04463 -0.00399 0.01364 Z " pathEditMode="relative" rAng="6917350" ptsTypes="fffff">
                                      <p:cBhvr>
                                        <p:cTn id="42" dur="2000" fill="hold"/>
                                        <p:tgtEl>
                                          <p:spTgt spid="105493"/>
                                        </p:tgtEl>
                                        <p:attrNameLst>
                                          <p:attrName>ppt_x</p:attrName>
                                          <p:attrName>ppt_y</p:attrName>
                                        </p:attrNameLst>
                                      </p:cBhvr>
                                      <p:rCtr x="-77" y="-49"/>
                                    </p:animMotion>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5498"/>
                                        </p:tgtEl>
                                        <p:attrNameLst>
                                          <p:attrName>style.visibility</p:attrName>
                                        </p:attrNameLst>
                                      </p:cBhvr>
                                      <p:to>
                                        <p:strVal val="visible"/>
                                      </p:to>
                                    </p:set>
                                    <p:animEffect transition="in" filter="dissolve">
                                      <p:cBhvr>
                                        <p:cTn id="47" dur="500"/>
                                        <p:tgtEl>
                                          <p:spTgt spid="10549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05496"/>
                                        </p:tgtEl>
                                        <p:attrNameLst>
                                          <p:attrName>style.visibility</p:attrName>
                                        </p:attrNameLst>
                                      </p:cBhvr>
                                      <p:to>
                                        <p:strVal val="visible"/>
                                      </p:to>
                                    </p:set>
                                    <p:animEffect transition="in" filter="dissolve">
                                      <p:cBhvr>
                                        <p:cTn id="50" dur="500"/>
                                        <p:tgtEl>
                                          <p:spTgt spid="10549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5497"/>
                                        </p:tgtEl>
                                        <p:attrNameLst>
                                          <p:attrName>style.visibility</p:attrName>
                                        </p:attrNameLst>
                                      </p:cBhvr>
                                      <p:to>
                                        <p:strVal val="visible"/>
                                      </p:to>
                                    </p:set>
                                    <p:animEffect transition="in" filter="dissolve">
                                      <p:cBhvr>
                                        <p:cTn id="53" dur="500"/>
                                        <p:tgtEl>
                                          <p:spTgt spid="105497"/>
                                        </p:tgtEl>
                                      </p:cBhvr>
                                    </p:animEffect>
                                  </p:childTnLst>
                                </p:cTn>
                              </p:par>
                              <p:par>
                                <p:cTn id="54" presetID="0" presetClass="path" presetSubtype="0" repeatCount="3000" fill="hold" grpId="1" nodeType="withEffect">
                                  <p:stCondLst>
                                    <p:cond delay="0"/>
                                  </p:stCondLst>
                                  <p:childTnLst>
                                    <p:animMotion origin="layout" path="M -0.00799 0.0222 L 0.18368 -0.34405 " pathEditMode="relative" rAng="0" ptsTypes="AA">
                                      <p:cBhvr>
                                        <p:cTn id="55" dur="2000" fill="hold"/>
                                        <p:tgtEl>
                                          <p:spTgt spid="105498"/>
                                        </p:tgtEl>
                                        <p:attrNameLst>
                                          <p:attrName>ppt_x</p:attrName>
                                          <p:attrName>ppt_y</p:attrName>
                                        </p:attrNameLst>
                                      </p:cBhvr>
                                      <p:rCtr x="96" y="-183"/>
                                    </p:animMotion>
                                  </p:childTnLst>
                                </p:cTn>
                              </p:par>
                              <p:par>
                                <p:cTn id="56" presetID="63" presetClass="path" presetSubtype="0" repeatCount="3000" fill="hold" grpId="1" nodeType="withEffect">
                                  <p:stCondLst>
                                    <p:cond delay="0"/>
                                  </p:stCondLst>
                                  <p:childTnLst>
                                    <p:animMotion origin="layout" path="M 1.11022E-16 1.79191E-6 L 0.2 0.25572 " pathEditMode="relative" rAng="0" ptsTypes="AA">
                                      <p:cBhvr>
                                        <p:cTn id="57" dur="2000" fill="hold"/>
                                        <p:tgtEl>
                                          <p:spTgt spid="105496"/>
                                        </p:tgtEl>
                                        <p:attrNameLst>
                                          <p:attrName>ppt_x</p:attrName>
                                          <p:attrName>ppt_y</p:attrName>
                                        </p:attrNameLst>
                                      </p:cBhvr>
                                      <p:rCtr x="100" y="128"/>
                                    </p:animMotion>
                                  </p:childTnLst>
                                </p:cTn>
                              </p:par>
                              <p:par>
                                <p:cTn id="58" presetID="35" presetClass="path" presetSubtype="0" repeatCount="3000" fill="hold" grpId="1" nodeType="withEffect">
                                  <p:stCondLst>
                                    <p:cond delay="0"/>
                                  </p:stCondLst>
                                  <p:childTnLst>
                                    <p:animMotion origin="layout" path="M 0 2.31214E-6 L -0.3 0.00046 " pathEditMode="relative" rAng="0" ptsTypes="AA">
                                      <p:cBhvr>
                                        <p:cTn id="59" dur="2000" fill="hold"/>
                                        <p:tgtEl>
                                          <p:spTgt spid="105497"/>
                                        </p:tgtEl>
                                        <p:attrNameLst>
                                          <p:attrName>ppt_x</p:attrName>
                                          <p:attrName>ppt_y</p:attrName>
                                        </p:attrNameLst>
                                      </p:cBhvr>
                                      <p:rCtr x="-150" y="0"/>
                                    </p:animMotion>
                                  </p:childTnLst>
                                </p:cTn>
                              </p:par>
                            </p:childTnLst>
                          </p:cTn>
                        </p:par>
                        <p:par>
                          <p:cTn id="60" fill="hold">
                            <p:stCondLst>
                              <p:cond delay="6000"/>
                            </p:stCondLst>
                            <p:childTnLst>
                              <p:par>
                                <p:cTn id="61" presetID="42" presetClass="path" presetSubtype="0" accel="50000" decel="50000" fill="hold" grpId="2" nodeType="afterEffect">
                                  <p:stCondLst>
                                    <p:cond delay="0"/>
                                  </p:stCondLst>
                                  <p:childTnLst>
                                    <p:animMotion origin="layout" path="M 0.00416 -0.00555 L -0.10834 0.22196 " pathEditMode="relative" rAng="0" ptsTypes="AA">
                                      <p:cBhvr>
                                        <p:cTn id="62" dur="2000" fill="hold"/>
                                        <p:tgtEl>
                                          <p:spTgt spid="105487"/>
                                        </p:tgtEl>
                                        <p:attrNameLst>
                                          <p:attrName>ppt_x</p:attrName>
                                          <p:attrName>ppt_y</p:attrName>
                                        </p:attrNameLst>
                                      </p:cBhvr>
                                      <p:rCtr x="-56" y="114"/>
                                    </p:animMotion>
                                  </p:childTnLst>
                                </p:cTn>
                              </p:par>
                            </p:childTnLst>
                          </p:cTn>
                        </p:par>
                        <p:par>
                          <p:cTn id="63" fill="hold">
                            <p:stCondLst>
                              <p:cond delay="8000"/>
                            </p:stCondLst>
                            <p:childTnLst>
                              <p:par>
                                <p:cTn id="64" presetID="1" presetClass="path" presetSubtype="0" repeatCount="indefinite" fill="hold" grpId="3" nodeType="afterEffect">
                                  <p:stCondLst>
                                    <p:cond delay="0"/>
                                  </p:stCondLst>
                                  <p:childTnLst>
                                    <p:animMotion origin="layout" path="M -0.1007 0.21364 C -0.07084 0.16138 -0.0158 0.15213 0.02222 0.19144 C 0.06111 0.23028 0.06788 0.30427 0.0375 0.35653 C 0.00642 0.40786 -0.04861 0.4178 -0.08629 0.37872 C -0.12414 0.33849 -0.13039 0.26474 -0.1007 0.21364 Z " pathEditMode="relative" rAng="-24729917" ptsTypes="fffff">
                                      <p:cBhvr>
                                        <p:cTn id="65" dur="2000" fill="hold"/>
                                        <p:tgtEl>
                                          <p:spTgt spid="105487"/>
                                        </p:tgtEl>
                                        <p:attrNameLst>
                                          <p:attrName>ppt_x</p:attrName>
                                          <p:attrName>ppt_y</p:attrName>
                                        </p:attrNameLst>
                                      </p:cBhvr>
                                      <p:rCtr x="69"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6" grpId="0" animBg="1"/>
      <p:bldP spid="105486" grpId="1" animBg="1"/>
      <p:bldP spid="105486" grpId="2" animBg="1"/>
      <p:bldP spid="105487" grpId="0" animBg="1"/>
      <p:bldP spid="105487" grpId="1" animBg="1"/>
      <p:bldP spid="105487" grpId="2" animBg="1"/>
      <p:bldP spid="105487" grpId="3" animBg="1"/>
      <p:bldP spid="105488" grpId="0" animBg="1"/>
      <p:bldP spid="105488" grpId="1" animBg="1"/>
      <p:bldP spid="105489" grpId="0" animBg="1"/>
      <p:bldP spid="105489" grpId="1" animBg="1"/>
      <p:bldP spid="105490" grpId="0" animBg="1"/>
      <p:bldP spid="105490" grpId="1" animBg="1"/>
      <p:bldP spid="105491" grpId="0" animBg="1"/>
      <p:bldP spid="105491" grpId="1" animBg="1"/>
      <p:bldP spid="105492" grpId="0" animBg="1"/>
      <p:bldP spid="105492" grpId="1" animBg="1"/>
      <p:bldP spid="105492" grpId="2" animBg="1"/>
      <p:bldP spid="105493" grpId="0" animBg="1"/>
      <p:bldP spid="105493" grpId="1" animBg="1"/>
      <p:bldP spid="105496" grpId="0" animBg="1"/>
      <p:bldP spid="105496" grpId="1" animBg="1"/>
      <p:bldP spid="105497" grpId="0" animBg="1"/>
      <p:bldP spid="105497" grpId="1" animBg="1"/>
      <p:bldP spid="105498" grpId="0" animBg="1"/>
      <p:bldP spid="10549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US" sz="2800" smtClean="0">
                <a:cs typeface="Segoe UI" charset="0"/>
              </a:rPr>
              <a:t>Bohr’s Model &amp; The Release of Energy</a:t>
            </a:r>
          </a:p>
        </p:txBody>
      </p:sp>
      <p:grpSp>
        <p:nvGrpSpPr>
          <p:cNvPr id="48130" name="Group 3"/>
          <p:cNvGrpSpPr>
            <a:grpSpLocks/>
          </p:cNvGrpSpPr>
          <p:nvPr/>
        </p:nvGrpSpPr>
        <p:grpSpPr bwMode="auto">
          <a:xfrm>
            <a:off x="4310063" y="4081463"/>
            <a:ext cx="508000" cy="533400"/>
            <a:chOff x="2559" y="2325"/>
            <a:chExt cx="320" cy="336"/>
          </a:xfrm>
        </p:grpSpPr>
        <p:sp>
          <p:nvSpPr>
            <p:cNvPr id="48153"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8154"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8155"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8156"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8157"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8158"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8159"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48160"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48161"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48162"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grpSp>
      <p:sp>
        <p:nvSpPr>
          <p:cNvPr id="105486" name="Oval 14"/>
          <p:cNvSpPr>
            <a:spLocks noChangeAspect="1" noChangeArrowheads="1"/>
          </p:cNvSpPr>
          <p:nvPr/>
        </p:nvSpPr>
        <p:spPr bwMode="auto">
          <a:xfrm>
            <a:off x="2990850" y="56388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7" name="Oval 15"/>
          <p:cNvSpPr>
            <a:spLocks noChangeAspect="1" noChangeArrowheads="1"/>
          </p:cNvSpPr>
          <p:nvPr/>
        </p:nvSpPr>
        <p:spPr bwMode="auto">
          <a:xfrm>
            <a:off x="4724400" y="22860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8" name="Oval 16"/>
          <p:cNvSpPr>
            <a:spLocks noChangeAspect="1" noChangeArrowheads="1"/>
          </p:cNvSpPr>
          <p:nvPr/>
        </p:nvSpPr>
        <p:spPr bwMode="auto">
          <a:xfrm>
            <a:off x="5915025" y="295275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89" name="Oval 17"/>
          <p:cNvSpPr>
            <a:spLocks noChangeAspect="1" noChangeArrowheads="1"/>
          </p:cNvSpPr>
          <p:nvPr/>
        </p:nvSpPr>
        <p:spPr bwMode="auto">
          <a:xfrm>
            <a:off x="3581400" y="23907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0" name="Oval 18"/>
          <p:cNvSpPr>
            <a:spLocks noChangeAspect="1" noChangeArrowheads="1"/>
          </p:cNvSpPr>
          <p:nvPr/>
        </p:nvSpPr>
        <p:spPr bwMode="auto">
          <a:xfrm>
            <a:off x="6372225" y="45243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1" name="Oval 19"/>
          <p:cNvSpPr>
            <a:spLocks noChangeAspect="1" noChangeArrowheads="1"/>
          </p:cNvSpPr>
          <p:nvPr/>
        </p:nvSpPr>
        <p:spPr bwMode="auto">
          <a:xfrm>
            <a:off x="2438400" y="3962400"/>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2" name="Oval 20"/>
          <p:cNvSpPr>
            <a:spLocks noChangeAspect="1" noChangeArrowheads="1"/>
          </p:cNvSpPr>
          <p:nvPr/>
        </p:nvSpPr>
        <p:spPr bwMode="auto">
          <a:xfrm>
            <a:off x="5419725" y="599122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105493" name="Oval 21"/>
          <p:cNvSpPr>
            <a:spLocks noChangeAspect="1" noChangeArrowheads="1"/>
          </p:cNvSpPr>
          <p:nvPr/>
        </p:nvSpPr>
        <p:spPr bwMode="auto">
          <a:xfrm>
            <a:off x="5143500" y="4486275"/>
            <a:ext cx="228600" cy="228600"/>
          </a:xfrm>
          <a:prstGeom prst="ellipse">
            <a:avLst/>
          </a:prstGeom>
          <a:solidFill>
            <a:srgbClr val="FF0000"/>
          </a:solidFill>
          <a:ln w="9525">
            <a:solidFill>
              <a:schemeClr val="tx1"/>
            </a:solidFill>
            <a:round/>
            <a:headEnd/>
            <a:tailEnd/>
          </a:ln>
        </p:spPr>
        <p:txBody>
          <a:bodyPr wrap="none" anchor="ctr"/>
          <a:lstStyle/>
          <a:p>
            <a:pPr algn="ctr" eaLnBrk="0" hangingPunct="0"/>
            <a:r>
              <a:rPr lang="en-US"/>
              <a:t>-</a:t>
            </a:r>
          </a:p>
        </p:txBody>
      </p:sp>
      <p:sp>
        <p:nvSpPr>
          <p:cNvPr id="48139" name="Oval 22"/>
          <p:cNvSpPr>
            <a:spLocks noChangeAspect="1" noChangeArrowheads="1"/>
          </p:cNvSpPr>
          <p:nvPr/>
        </p:nvSpPr>
        <p:spPr bwMode="auto">
          <a:xfrm>
            <a:off x="3743325" y="3543300"/>
            <a:ext cx="1600200" cy="1600200"/>
          </a:xfrm>
          <a:prstGeom prst="ellipse">
            <a:avLst/>
          </a:prstGeom>
          <a:noFill/>
          <a:ln w="9525">
            <a:solidFill>
              <a:schemeClr val="tx1"/>
            </a:solidFill>
            <a:round/>
            <a:headEnd/>
            <a:tailEnd/>
          </a:ln>
        </p:spPr>
        <p:txBody>
          <a:bodyPr wrap="none" anchor="ctr"/>
          <a:lstStyle/>
          <a:p>
            <a:endParaRPr lang="en-US"/>
          </a:p>
        </p:txBody>
      </p:sp>
      <p:sp>
        <p:nvSpPr>
          <p:cNvPr id="48140" name="Oval 23"/>
          <p:cNvSpPr>
            <a:spLocks noChangeAspect="1" noChangeArrowheads="1"/>
          </p:cNvSpPr>
          <p:nvPr/>
        </p:nvSpPr>
        <p:spPr bwMode="auto">
          <a:xfrm>
            <a:off x="2514600" y="2362200"/>
            <a:ext cx="3998913" cy="3998913"/>
          </a:xfrm>
          <a:prstGeom prst="ellipse">
            <a:avLst/>
          </a:prstGeom>
          <a:noFill/>
          <a:ln w="9525">
            <a:solidFill>
              <a:schemeClr val="tx1"/>
            </a:solidFill>
            <a:round/>
            <a:headEnd/>
            <a:tailEnd/>
          </a:ln>
        </p:spPr>
        <p:txBody>
          <a:bodyPr wrap="none" anchor="ctr"/>
          <a:lstStyle/>
          <a:p>
            <a:endParaRPr lang="en-US"/>
          </a:p>
        </p:txBody>
      </p:sp>
      <p:sp>
        <p:nvSpPr>
          <p:cNvPr id="105496" name="AutoShape 24"/>
          <p:cNvSpPr>
            <a:spLocks noChangeAspect="1" noChangeArrowheads="1"/>
          </p:cNvSpPr>
          <p:nvPr/>
        </p:nvSpPr>
        <p:spPr bwMode="auto">
          <a:xfrm rot="2647495">
            <a:off x="4648200" y="5181600"/>
            <a:ext cx="2438400" cy="1212850"/>
          </a:xfrm>
          <a:prstGeom prst="rightArrow">
            <a:avLst>
              <a:gd name="adj1" fmla="val 50000"/>
              <a:gd name="adj2" fmla="val 50262"/>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5497" name="AutoShape 25"/>
          <p:cNvSpPr>
            <a:spLocks noChangeAspect="1" noChangeArrowheads="1"/>
          </p:cNvSpPr>
          <p:nvPr/>
        </p:nvSpPr>
        <p:spPr bwMode="auto">
          <a:xfrm rot="21432374" flipH="1">
            <a:off x="1600200" y="3886200"/>
            <a:ext cx="2286000" cy="1212850"/>
          </a:xfrm>
          <a:prstGeom prst="rightArrow">
            <a:avLst>
              <a:gd name="adj1" fmla="val 50000"/>
              <a:gd name="adj2" fmla="val 47120"/>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5498" name="AutoShape 26"/>
          <p:cNvSpPr>
            <a:spLocks noChangeAspect="1" noChangeArrowheads="1"/>
          </p:cNvSpPr>
          <p:nvPr/>
        </p:nvSpPr>
        <p:spPr bwMode="auto">
          <a:xfrm rot="7562089" flipH="1">
            <a:off x="4340225" y="2060575"/>
            <a:ext cx="2895600" cy="1212850"/>
          </a:xfrm>
          <a:prstGeom prst="rightArrow">
            <a:avLst>
              <a:gd name="adj1" fmla="val 50000"/>
              <a:gd name="adj2" fmla="val 59686"/>
            </a:avLst>
          </a:prstGeom>
          <a:solidFill>
            <a:schemeClr val="accent1"/>
          </a:solidFill>
          <a:ln w="9525">
            <a:solidFill>
              <a:schemeClr val="tx1"/>
            </a:solidFill>
            <a:miter lim="800000"/>
            <a:headEnd/>
            <a:tailEnd/>
          </a:ln>
        </p:spPr>
        <p:txBody>
          <a:bodyPr wrap="none" anchor="ctr"/>
          <a:lstStyle/>
          <a:p>
            <a:pPr algn="ctr"/>
            <a:r>
              <a:rPr lang="en-US"/>
              <a:t>Energy (Heat)</a:t>
            </a:r>
          </a:p>
        </p:txBody>
      </p:sp>
      <p:sp>
        <p:nvSpPr>
          <p:cNvPr id="105499" name="AutoShape 27"/>
          <p:cNvSpPr>
            <a:spLocks noChangeArrowheads="1"/>
          </p:cNvSpPr>
          <p:nvPr/>
        </p:nvSpPr>
        <p:spPr bwMode="auto">
          <a:xfrm rot="9104387">
            <a:off x="639763" y="928688"/>
            <a:ext cx="1652587"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0" name="AutoShape 28"/>
          <p:cNvSpPr>
            <a:spLocks noChangeArrowheads="1"/>
          </p:cNvSpPr>
          <p:nvPr/>
        </p:nvSpPr>
        <p:spPr bwMode="auto">
          <a:xfrm rot="-4455340">
            <a:off x="7501731" y="2175669"/>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1" name="AutoShape 29"/>
          <p:cNvSpPr>
            <a:spLocks noChangeArrowheads="1"/>
          </p:cNvSpPr>
          <p:nvPr/>
        </p:nvSpPr>
        <p:spPr bwMode="auto">
          <a:xfrm rot="-9556496">
            <a:off x="3352800" y="-533400"/>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2" name="AutoShape 30"/>
          <p:cNvSpPr>
            <a:spLocks noChangeArrowheads="1"/>
          </p:cNvSpPr>
          <p:nvPr/>
        </p:nvSpPr>
        <p:spPr bwMode="auto">
          <a:xfrm rot="5249225">
            <a:off x="719931" y="5071269"/>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3" name="AutoShape 31"/>
          <p:cNvSpPr>
            <a:spLocks noChangeArrowheads="1"/>
          </p:cNvSpPr>
          <p:nvPr/>
        </p:nvSpPr>
        <p:spPr bwMode="auto">
          <a:xfrm rot="-2480674">
            <a:off x="7491413" y="4419600"/>
            <a:ext cx="1652587"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4" name="AutoShape 32"/>
          <p:cNvSpPr>
            <a:spLocks noChangeArrowheads="1"/>
          </p:cNvSpPr>
          <p:nvPr/>
        </p:nvSpPr>
        <p:spPr bwMode="auto">
          <a:xfrm rot="-6606572">
            <a:off x="6282531" y="194469"/>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5" name="AutoShape 33"/>
          <p:cNvSpPr>
            <a:spLocks noChangeArrowheads="1"/>
          </p:cNvSpPr>
          <p:nvPr/>
        </p:nvSpPr>
        <p:spPr bwMode="auto">
          <a:xfrm rot="7560139">
            <a:off x="186531" y="2785269"/>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105506" name="AutoShape 34"/>
          <p:cNvSpPr>
            <a:spLocks noChangeArrowheads="1"/>
          </p:cNvSpPr>
          <p:nvPr/>
        </p:nvSpPr>
        <p:spPr bwMode="auto">
          <a:xfrm rot="2047076">
            <a:off x="3581400" y="6400800"/>
            <a:ext cx="1652588" cy="2635250"/>
          </a:xfrm>
          <a:prstGeom prst="lightningBolt">
            <a:avLst/>
          </a:prstGeom>
          <a:solidFill>
            <a:srgbClr val="FFFF00"/>
          </a:solidFill>
          <a:ln w="9525">
            <a:solidFill>
              <a:schemeClr val="tx1"/>
            </a:solidFill>
            <a:miter lim="800000"/>
            <a:headEnd/>
            <a:tailEnd/>
          </a:ln>
        </p:spPr>
        <p:txBody>
          <a:bodyPr rot="10800000" wrap="none" anchor="ctr"/>
          <a:lstStyle/>
          <a:p>
            <a:pPr algn="ctr"/>
            <a:r>
              <a:rPr lang="en-US"/>
              <a:t>Light</a:t>
            </a:r>
          </a:p>
        </p:txBody>
      </p:sp>
      <p:sp>
        <p:nvSpPr>
          <p:cNvPr id="48152" name="Text Box 35"/>
          <p:cNvSpPr txBox="1">
            <a:spLocks noChangeArrowheads="1"/>
          </p:cNvSpPr>
          <p:nvPr/>
        </p:nvSpPr>
        <p:spPr bwMode="auto">
          <a:xfrm>
            <a:off x="381000" y="1600200"/>
            <a:ext cx="1997075" cy="2282825"/>
          </a:xfrm>
          <a:prstGeom prst="rect">
            <a:avLst/>
          </a:prstGeom>
          <a:noFill/>
          <a:ln w="9525">
            <a:noFill/>
            <a:miter lim="800000"/>
            <a:headEnd/>
            <a:tailEnd/>
          </a:ln>
        </p:spPr>
        <p:txBody>
          <a:bodyPr>
            <a:spAutoFit/>
          </a:bodyPr>
          <a:lstStyle/>
          <a:p>
            <a:r>
              <a:rPr lang="en-US" sz="2400" b="1"/>
              <a:t>Sometimes the atom emits light as it releases energy</a:t>
            </a:r>
          </a:p>
        </p:txBody>
      </p:sp>
    </p:spTree>
    <p:extLst>
      <p:ext uri="{BB962C8B-B14F-4D97-AF65-F5344CB8AC3E}">
        <p14:creationId xmlns:p14="http://schemas.microsoft.com/office/powerpoint/2010/main" val="1666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49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54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9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54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path" presetSubtype="0" repeatCount="indefinite" fill="hold" grpId="1" nodeType="clickEffect">
                                  <p:stCondLst>
                                    <p:cond delay="0"/>
                                  </p:stCondLst>
                                  <p:childTnLst>
                                    <p:animMotion origin="layout" path="M -0.0599 0.05549 C 0.02795 -0.05226 0.1651 -0.04509 0.24635 0.0719 C 0.32708 0.1889 0.32152 0.37202 0.23402 0.47953 C 0.146 0.58774 0.00868 0.57988 -0.07205 0.46312 C -0.15313 0.34612 -0.14775 0.16369 -0.0599 0.05549 Z " pathEditMode="relative" rAng="-2558970" ptsTypes="fffff">
                                      <p:cBhvr>
                                        <p:cTn id="28" dur="2000" fill="hold"/>
                                        <p:tgtEl>
                                          <p:spTgt spid="105489"/>
                                        </p:tgtEl>
                                        <p:attrNameLst>
                                          <p:attrName>ppt_x</p:attrName>
                                          <p:attrName>ppt_y</p:attrName>
                                        </p:attrNameLst>
                                      </p:cBhvr>
                                      <p:rCtr x="147" y="212"/>
                                    </p:animMotion>
                                  </p:childTnLst>
                                </p:cTn>
                              </p:par>
                              <p:par>
                                <p:cTn id="29" presetID="1" presetClass="path" presetSubtype="0" repeatCount="indefinite" fill="hold" grpId="1" nodeType="withEffect">
                                  <p:stCondLst>
                                    <p:cond delay="0"/>
                                  </p:stCondLst>
                                  <p:childTnLst>
                                    <p:animMotion origin="layout" path="M 0.01614 -0.09341 C 0.071 -0.23815 0.20451 -0.29341 0.31493 -0.22058 C 0.42361 -0.14636 0.46857 0.03144 0.41389 0.17503 C 0.3592 0.31815 0.22534 0.37479 0.1158 0.30058 C 0.00659 0.22636 -0.03854 0.04878 0.01614 -0.09341 Z " pathEditMode="relative" rAng="-3782903" ptsTypes="fffff">
                                      <p:cBhvr>
                                        <p:cTn id="30" dur="2000" spd="-100000" fill="hold"/>
                                        <p:tgtEl>
                                          <p:spTgt spid="105491"/>
                                        </p:tgtEl>
                                        <p:attrNameLst>
                                          <p:attrName>ppt_x</p:attrName>
                                          <p:attrName>ppt_y</p:attrName>
                                        </p:attrNameLst>
                                      </p:cBhvr>
                                      <p:rCtr x="199" y="133"/>
                                    </p:animMotion>
                                  </p:childTnLst>
                                </p:cTn>
                              </p:par>
                              <p:par>
                                <p:cTn id="31" presetID="1" presetClass="path" presetSubtype="0" repeatCount="indefinite" fill="hold" grpId="2" nodeType="withEffect">
                                  <p:stCondLst>
                                    <p:cond delay="0"/>
                                  </p:stCondLst>
                                  <p:childTnLst>
                                    <p:animMotion origin="layout" path="M -0.06458 -0.20532 C -0.06458 -0.3674 0.03247 -0.49942 0.15209 -0.49942 C 0.27136 -0.49942 0.36858 -0.3674 0.36875 -0.20532 C 0.36875 -0.04301 0.27136 0.08879 0.15209 0.08879 C 0.03247 0.08879 -0.06458 -0.04301 -0.06458 -0.20532 Z " pathEditMode="relative" rAng="16200000" ptsTypes="fffff">
                                      <p:cBhvr>
                                        <p:cTn id="32" dur="2000" fill="hold"/>
                                        <p:tgtEl>
                                          <p:spTgt spid="105486"/>
                                        </p:tgtEl>
                                        <p:attrNameLst>
                                          <p:attrName>ppt_x</p:attrName>
                                          <p:attrName>ppt_y</p:attrName>
                                        </p:attrNameLst>
                                      </p:cBhvr>
                                      <p:rCtr x="217" y="0"/>
                                    </p:animMotion>
                                  </p:childTnLst>
                                </p:cTn>
                              </p:par>
                              <p:par>
                                <p:cTn id="33" presetID="1" presetClass="path" presetSubtype="0" repeatCount="indefinite" fill="hold" grpId="2" nodeType="withEffect">
                                  <p:stCondLst>
                                    <p:cond delay="0"/>
                                  </p:stCondLst>
                                  <p:childTnLst>
                                    <p:animMotion origin="layout" path="M 0.01875 -0.01572 C -0.07674 0.07954 -0.21389 0.05179 -0.28698 -0.07815 C -0.3599 -0.20786 -0.34132 -0.39145 -0.24583 -0.48648 C -0.15018 -0.58197 -0.01302 -0.55376 0.05989 -0.42405 C 0.13298 -0.29411 0.11458 -0.11122 0.01875 -0.01572 Z " pathEditMode="relative" rAng="8593216" ptsTypes="fffff">
                                      <p:cBhvr>
                                        <p:cTn id="34" dur="2000" fill="hold"/>
                                        <p:tgtEl>
                                          <p:spTgt spid="105492"/>
                                        </p:tgtEl>
                                        <p:attrNameLst>
                                          <p:attrName>ppt_x</p:attrName>
                                          <p:attrName>ppt_y</p:attrName>
                                        </p:attrNameLst>
                                      </p:cBhvr>
                                      <p:rCtr x="-132" y="-235"/>
                                    </p:animMotion>
                                  </p:childTnLst>
                                </p:cTn>
                              </p:par>
                              <p:par>
                                <p:cTn id="35" presetID="1" presetClass="path" presetSubtype="0" repeatCount="indefinite" fill="hold" grpId="1" nodeType="withEffect">
                                  <p:stCondLst>
                                    <p:cond delay="0"/>
                                  </p:stCondLst>
                                  <p:childTnLst>
                                    <p:animMotion origin="layout" path="M -0.15504 -0.31931 C -0.03871 -0.27237 0.0283 -0.11052 -0.00624 0.04208 C -0.04062 0.19445 -0.16407 0.27977 -0.28039 0.23329 C -0.39705 0.18636 -0.46355 0.02427 -0.42917 -0.1281 C -0.39428 -0.28047 -0.27171 -0.36625 -0.15504 -0.31931 Z " pathEditMode="relative" rAng="1011452" ptsTypes="fffff">
                                      <p:cBhvr>
                                        <p:cTn id="36" dur="2000" spd="-100000" fill="hold"/>
                                        <p:tgtEl>
                                          <p:spTgt spid="105490"/>
                                        </p:tgtEl>
                                        <p:attrNameLst>
                                          <p:attrName>ppt_x</p:attrName>
                                          <p:attrName>ppt_y</p:attrName>
                                        </p:attrNameLst>
                                      </p:cBhvr>
                                      <p:rCtr x="-63" y="276"/>
                                    </p:animMotion>
                                  </p:childTnLst>
                                </p:cTn>
                              </p:par>
                              <p:par>
                                <p:cTn id="37" presetID="1" presetClass="path" presetSubtype="0" repeatCount="indefinite" fill="hold" grpId="1" nodeType="withEffect">
                                  <p:stCondLst>
                                    <p:cond delay="0"/>
                                  </p:stCondLst>
                                  <p:childTnLst>
                                    <p:animMotion origin="layout" path="M 0.01251 0.02242 C 0.07865 0.15491 0.04983 0.33618 -0.05157 0.42612 C -0.15313 0.5163 -0.28924 0.48138 -0.35556 0.34936 C -0.42188 0.21664 -0.39341 0.03606 -0.29185 -0.05411 C -0.19046 -0.14405 -0.05382 -0.11006 0.01251 0.02242 Z " pathEditMode="relative" rAng="3381588" ptsTypes="fffff">
                                      <p:cBhvr>
                                        <p:cTn id="38" dur="2000" fill="hold"/>
                                        <p:tgtEl>
                                          <p:spTgt spid="105488"/>
                                        </p:tgtEl>
                                        <p:attrNameLst>
                                          <p:attrName>ppt_x</p:attrName>
                                          <p:attrName>ppt_y</p:attrName>
                                        </p:attrNameLst>
                                      </p:cBhvr>
                                      <p:rCtr x="-184" y="163"/>
                                    </p:animMotion>
                                  </p:childTnLst>
                                </p:cTn>
                              </p:par>
                              <p:par>
                                <p:cTn id="39" presetID="1" presetClass="path" presetSubtype="0" repeatCount="indefinite" fill="hold" grpId="1" nodeType="withEffect">
                                  <p:stCondLst>
                                    <p:cond delay="0"/>
                                  </p:stCondLst>
                                  <p:childTnLst>
                                    <p:animMotion origin="layout" path="M -0.1915 0.48485 C -0.27344 0.36693 -0.26927 0.18289 -0.1816 0.07445 C -0.09393 -0.03353 0.04444 -0.02521 0.12639 0.09271 C 0.20868 0.21109 0.20382 0.39445 0.11632 0.50265 C 0.02847 0.61086 -0.10903 0.60323 -0.1915 0.48485 Z " pathEditMode="relative" rAng="13634477" ptsTypes="fffff">
                                      <p:cBhvr>
                                        <p:cTn id="40" dur="2000" spd="-100000" fill="hold"/>
                                        <p:tgtEl>
                                          <p:spTgt spid="105487"/>
                                        </p:tgtEl>
                                        <p:attrNameLst>
                                          <p:attrName>ppt_x</p:attrName>
                                          <p:attrName>ppt_y</p:attrName>
                                        </p:attrNameLst>
                                      </p:cBhvr>
                                      <p:rCtr x="159" y="-196"/>
                                    </p:animMotion>
                                  </p:childTnLst>
                                </p:cTn>
                              </p:par>
                              <p:par>
                                <p:cTn id="41" presetID="1" presetClass="path" presetSubtype="0" repeatCount="indefinite" fill="hold" grpId="1" nodeType="withEffect">
                                  <p:stCondLst>
                                    <p:cond delay="0"/>
                                  </p:stCondLst>
                                  <p:childTnLst>
                                    <p:animMotion origin="layout" path="M -0.00399 0.01364 C -0.02448 0.07144 -0.07587 0.09734 -0.11858 0.07052 C -0.16094 0.04393 -0.17899 -0.02544 -0.15851 -0.08347 C -0.13785 -0.14174 -0.08628 -0.16694 -0.04392 -0.14035 C -0.00122 -0.11353 0.01667 -0.04463 -0.00399 0.01364 Z " pathEditMode="relative" rAng="6917350" ptsTypes="fffff">
                                      <p:cBhvr>
                                        <p:cTn id="42" dur="2000" fill="hold"/>
                                        <p:tgtEl>
                                          <p:spTgt spid="105493"/>
                                        </p:tgtEl>
                                        <p:attrNameLst>
                                          <p:attrName>ppt_x</p:attrName>
                                          <p:attrName>ppt_y</p:attrName>
                                        </p:attrNameLst>
                                      </p:cBhvr>
                                      <p:rCtr x="-77" y="-49"/>
                                    </p:animMotion>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5498"/>
                                        </p:tgtEl>
                                        <p:attrNameLst>
                                          <p:attrName>style.visibility</p:attrName>
                                        </p:attrNameLst>
                                      </p:cBhvr>
                                      <p:to>
                                        <p:strVal val="visible"/>
                                      </p:to>
                                    </p:set>
                                    <p:animEffect transition="in" filter="dissolve">
                                      <p:cBhvr>
                                        <p:cTn id="47" dur="500"/>
                                        <p:tgtEl>
                                          <p:spTgt spid="10549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05496"/>
                                        </p:tgtEl>
                                        <p:attrNameLst>
                                          <p:attrName>style.visibility</p:attrName>
                                        </p:attrNameLst>
                                      </p:cBhvr>
                                      <p:to>
                                        <p:strVal val="visible"/>
                                      </p:to>
                                    </p:set>
                                    <p:animEffect transition="in" filter="dissolve">
                                      <p:cBhvr>
                                        <p:cTn id="50" dur="500"/>
                                        <p:tgtEl>
                                          <p:spTgt spid="10549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5497"/>
                                        </p:tgtEl>
                                        <p:attrNameLst>
                                          <p:attrName>style.visibility</p:attrName>
                                        </p:attrNameLst>
                                      </p:cBhvr>
                                      <p:to>
                                        <p:strVal val="visible"/>
                                      </p:to>
                                    </p:set>
                                    <p:animEffect transition="in" filter="dissolve">
                                      <p:cBhvr>
                                        <p:cTn id="53" dur="500"/>
                                        <p:tgtEl>
                                          <p:spTgt spid="105497"/>
                                        </p:tgtEl>
                                      </p:cBhvr>
                                    </p:animEffect>
                                  </p:childTnLst>
                                </p:cTn>
                              </p:par>
                              <p:par>
                                <p:cTn id="54" presetID="0" presetClass="path" presetSubtype="0" repeatCount="3000" fill="hold" grpId="1" nodeType="withEffect">
                                  <p:stCondLst>
                                    <p:cond delay="0"/>
                                  </p:stCondLst>
                                  <p:childTnLst>
                                    <p:animMotion origin="layout" path="M -0.00799 0.0222 L 0.18368 -0.34405 " pathEditMode="relative" rAng="0" ptsTypes="AA">
                                      <p:cBhvr>
                                        <p:cTn id="55" dur="2000" fill="hold"/>
                                        <p:tgtEl>
                                          <p:spTgt spid="105498"/>
                                        </p:tgtEl>
                                        <p:attrNameLst>
                                          <p:attrName>ppt_x</p:attrName>
                                          <p:attrName>ppt_y</p:attrName>
                                        </p:attrNameLst>
                                      </p:cBhvr>
                                      <p:rCtr x="96" y="-183"/>
                                    </p:animMotion>
                                  </p:childTnLst>
                                </p:cTn>
                              </p:par>
                              <p:par>
                                <p:cTn id="56" presetID="63" presetClass="path" presetSubtype="0" repeatCount="3000" fill="hold" grpId="1" nodeType="withEffect">
                                  <p:stCondLst>
                                    <p:cond delay="0"/>
                                  </p:stCondLst>
                                  <p:childTnLst>
                                    <p:animMotion origin="layout" path="M 1.11022E-16 1.79191E-6 L 0.2 0.25572 " pathEditMode="relative" rAng="0" ptsTypes="AA">
                                      <p:cBhvr>
                                        <p:cTn id="57" dur="2000" fill="hold"/>
                                        <p:tgtEl>
                                          <p:spTgt spid="105496"/>
                                        </p:tgtEl>
                                        <p:attrNameLst>
                                          <p:attrName>ppt_x</p:attrName>
                                          <p:attrName>ppt_y</p:attrName>
                                        </p:attrNameLst>
                                      </p:cBhvr>
                                      <p:rCtr x="100" y="128"/>
                                    </p:animMotion>
                                  </p:childTnLst>
                                </p:cTn>
                              </p:par>
                              <p:par>
                                <p:cTn id="58" presetID="35" presetClass="path" presetSubtype="0" repeatCount="3000" fill="hold" grpId="1" nodeType="withEffect">
                                  <p:stCondLst>
                                    <p:cond delay="0"/>
                                  </p:stCondLst>
                                  <p:childTnLst>
                                    <p:animMotion origin="layout" path="M 0 2.31214E-6 L -0.3 0.00046 " pathEditMode="relative" rAng="0" ptsTypes="AA">
                                      <p:cBhvr>
                                        <p:cTn id="59" dur="2000" fill="hold"/>
                                        <p:tgtEl>
                                          <p:spTgt spid="105497"/>
                                        </p:tgtEl>
                                        <p:attrNameLst>
                                          <p:attrName>ppt_x</p:attrName>
                                          <p:attrName>ppt_y</p:attrName>
                                        </p:attrNameLst>
                                      </p:cBhvr>
                                      <p:rCtr x="-150" y="0"/>
                                    </p:animMotion>
                                  </p:childTnLst>
                                </p:cTn>
                              </p:par>
                              <p:par>
                                <p:cTn id="60" presetID="1" presetClass="entr" presetSubtype="0" fill="hold" grpId="0" nodeType="withEffect">
                                  <p:stCondLst>
                                    <p:cond delay="0"/>
                                  </p:stCondLst>
                                  <p:childTnLst>
                                    <p:set>
                                      <p:cBhvr>
                                        <p:cTn id="61" dur="1" fill="hold">
                                          <p:stCondLst>
                                            <p:cond delay="0"/>
                                          </p:stCondLst>
                                        </p:cTn>
                                        <p:tgtEl>
                                          <p:spTgt spid="10549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550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550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0550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550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550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550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5506"/>
                                        </p:tgtEl>
                                        <p:attrNameLst>
                                          <p:attrName>style.visibility</p:attrName>
                                        </p:attrNameLst>
                                      </p:cBhvr>
                                      <p:to>
                                        <p:strVal val="visible"/>
                                      </p:to>
                                    </p:set>
                                  </p:childTnLst>
                                </p:cTn>
                              </p:par>
                              <p:par>
                                <p:cTn id="76" presetID="27" presetClass="emph" presetSubtype="0" repeatCount="10000" fill="hold" grpId="1" nodeType="withEffect">
                                  <p:stCondLst>
                                    <p:cond delay="0"/>
                                  </p:stCondLst>
                                  <p:childTnLst>
                                    <p:animClr clrSpc="rgb" dir="cw">
                                      <p:cBhvr override="childStyle">
                                        <p:cTn id="77" dur="500" autoRev="1" fill="hold"/>
                                        <p:tgtEl>
                                          <p:spTgt spid="105503"/>
                                        </p:tgtEl>
                                        <p:attrNameLst>
                                          <p:attrName>style.color</p:attrName>
                                        </p:attrNameLst>
                                      </p:cBhvr>
                                      <p:to>
                                        <a:srgbClr val="00FF00"/>
                                      </p:to>
                                    </p:animClr>
                                    <p:animClr clrSpc="rgb" dir="cw">
                                      <p:cBhvr>
                                        <p:cTn id="78" dur="500" autoRev="1" fill="hold"/>
                                        <p:tgtEl>
                                          <p:spTgt spid="105503"/>
                                        </p:tgtEl>
                                        <p:attrNameLst>
                                          <p:attrName>fillcolor</p:attrName>
                                        </p:attrNameLst>
                                      </p:cBhvr>
                                      <p:to>
                                        <a:srgbClr val="00FF00"/>
                                      </p:to>
                                    </p:animClr>
                                    <p:set>
                                      <p:cBhvr>
                                        <p:cTn id="79" dur="500" autoRev="1" fill="hold"/>
                                        <p:tgtEl>
                                          <p:spTgt spid="105503"/>
                                        </p:tgtEl>
                                        <p:attrNameLst>
                                          <p:attrName>fill.type</p:attrName>
                                        </p:attrNameLst>
                                      </p:cBhvr>
                                      <p:to>
                                        <p:strVal val="solid"/>
                                      </p:to>
                                    </p:set>
                                    <p:set>
                                      <p:cBhvr>
                                        <p:cTn id="80" dur="500" autoRev="1" fill="hold"/>
                                        <p:tgtEl>
                                          <p:spTgt spid="105503"/>
                                        </p:tgtEl>
                                        <p:attrNameLst>
                                          <p:attrName>fill.on</p:attrName>
                                        </p:attrNameLst>
                                      </p:cBhvr>
                                      <p:to>
                                        <p:strVal val="true"/>
                                      </p:to>
                                    </p:set>
                                  </p:childTnLst>
                                </p:cTn>
                              </p:par>
                              <p:par>
                                <p:cTn id="81" presetID="27" presetClass="emph" presetSubtype="0" repeatCount="10000" fill="hold" grpId="1" nodeType="withEffect">
                                  <p:stCondLst>
                                    <p:cond delay="0"/>
                                  </p:stCondLst>
                                  <p:childTnLst>
                                    <p:animClr clrSpc="rgb" dir="cw">
                                      <p:cBhvr override="childStyle">
                                        <p:cTn id="82" dur="500" autoRev="1" fill="hold"/>
                                        <p:tgtEl>
                                          <p:spTgt spid="105504"/>
                                        </p:tgtEl>
                                        <p:attrNameLst>
                                          <p:attrName>style.color</p:attrName>
                                        </p:attrNameLst>
                                      </p:cBhvr>
                                      <p:to>
                                        <a:srgbClr val="00FF00"/>
                                      </p:to>
                                    </p:animClr>
                                    <p:animClr clrSpc="rgb" dir="cw">
                                      <p:cBhvr>
                                        <p:cTn id="83" dur="500" autoRev="1" fill="hold"/>
                                        <p:tgtEl>
                                          <p:spTgt spid="105504"/>
                                        </p:tgtEl>
                                        <p:attrNameLst>
                                          <p:attrName>fillcolor</p:attrName>
                                        </p:attrNameLst>
                                      </p:cBhvr>
                                      <p:to>
                                        <a:srgbClr val="00FF00"/>
                                      </p:to>
                                    </p:animClr>
                                    <p:set>
                                      <p:cBhvr>
                                        <p:cTn id="84" dur="500" autoRev="1" fill="hold"/>
                                        <p:tgtEl>
                                          <p:spTgt spid="105504"/>
                                        </p:tgtEl>
                                        <p:attrNameLst>
                                          <p:attrName>fill.type</p:attrName>
                                        </p:attrNameLst>
                                      </p:cBhvr>
                                      <p:to>
                                        <p:strVal val="solid"/>
                                      </p:to>
                                    </p:set>
                                    <p:set>
                                      <p:cBhvr>
                                        <p:cTn id="85" dur="500" autoRev="1" fill="hold"/>
                                        <p:tgtEl>
                                          <p:spTgt spid="105504"/>
                                        </p:tgtEl>
                                        <p:attrNameLst>
                                          <p:attrName>fill.on</p:attrName>
                                        </p:attrNameLst>
                                      </p:cBhvr>
                                      <p:to>
                                        <p:strVal val="true"/>
                                      </p:to>
                                    </p:set>
                                  </p:childTnLst>
                                </p:cTn>
                              </p:par>
                              <p:par>
                                <p:cTn id="86" presetID="27" presetClass="emph" presetSubtype="0" repeatCount="10000" fill="hold" grpId="1" nodeType="withEffect">
                                  <p:stCondLst>
                                    <p:cond delay="0"/>
                                  </p:stCondLst>
                                  <p:childTnLst>
                                    <p:animClr clrSpc="rgb" dir="cw">
                                      <p:cBhvr override="childStyle">
                                        <p:cTn id="87" dur="500" autoRev="1" fill="hold"/>
                                        <p:tgtEl>
                                          <p:spTgt spid="105501"/>
                                        </p:tgtEl>
                                        <p:attrNameLst>
                                          <p:attrName>style.color</p:attrName>
                                        </p:attrNameLst>
                                      </p:cBhvr>
                                      <p:to>
                                        <a:srgbClr val="00FF00"/>
                                      </p:to>
                                    </p:animClr>
                                    <p:animClr clrSpc="rgb" dir="cw">
                                      <p:cBhvr>
                                        <p:cTn id="88" dur="500" autoRev="1" fill="hold"/>
                                        <p:tgtEl>
                                          <p:spTgt spid="105501"/>
                                        </p:tgtEl>
                                        <p:attrNameLst>
                                          <p:attrName>fillcolor</p:attrName>
                                        </p:attrNameLst>
                                      </p:cBhvr>
                                      <p:to>
                                        <a:srgbClr val="00FF00"/>
                                      </p:to>
                                    </p:animClr>
                                    <p:set>
                                      <p:cBhvr>
                                        <p:cTn id="89" dur="500" autoRev="1" fill="hold"/>
                                        <p:tgtEl>
                                          <p:spTgt spid="105501"/>
                                        </p:tgtEl>
                                        <p:attrNameLst>
                                          <p:attrName>fill.type</p:attrName>
                                        </p:attrNameLst>
                                      </p:cBhvr>
                                      <p:to>
                                        <p:strVal val="solid"/>
                                      </p:to>
                                    </p:set>
                                    <p:set>
                                      <p:cBhvr>
                                        <p:cTn id="90" dur="500" autoRev="1" fill="hold"/>
                                        <p:tgtEl>
                                          <p:spTgt spid="105501"/>
                                        </p:tgtEl>
                                        <p:attrNameLst>
                                          <p:attrName>fill.on</p:attrName>
                                        </p:attrNameLst>
                                      </p:cBhvr>
                                      <p:to>
                                        <p:strVal val="true"/>
                                      </p:to>
                                    </p:set>
                                  </p:childTnLst>
                                </p:cTn>
                              </p:par>
                              <p:par>
                                <p:cTn id="91" presetID="27" presetClass="emph" presetSubtype="0" repeatCount="10000" fill="hold" grpId="1" nodeType="withEffect">
                                  <p:stCondLst>
                                    <p:cond delay="0"/>
                                  </p:stCondLst>
                                  <p:childTnLst>
                                    <p:animClr clrSpc="rgb" dir="cw">
                                      <p:cBhvr override="childStyle">
                                        <p:cTn id="92" dur="500" autoRev="1" fill="hold"/>
                                        <p:tgtEl>
                                          <p:spTgt spid="105500"/>
                                        </p:tgtEl>
                                        <p:attrNameLst>
                                          <p:attrName>style.color</p:attrName>
                                        </p:attrNameLst>
                                      </p:cBhvr>
                                      <p:to>
                                        <a:srgbClr val="00FF00"/>
                                      </p:to>
                                    </p:animClr>
                                    <p:animClr clrSpc="rgb" dir="cw">
                                      <p:cBhvr>
                                        <p:cTn id="93" dur="500" autoRev="1" fill="hold"/>
                                        <p:tgtEl>
                                          <p:spTgt spid="105500"/>
                                        </p:tgtEl>
                                        <p:attrNameLst>
                                          <p:attrName>fillcolor</p:attrName>
                                        </p:attrNameLst>
                                      </p:cBhvr>
                                      <p:to>
                                        <a:srgbClr val="00FF00"/>
                                      </p:to>
                                    </p:animClr>
                                    <p:set>
                                      <p:cBhvr>
                                        <p:cTn id="94" dur="500" autoRev="1" fill="hold"/>
                                        <p:tgtEl>
                                          <p:spTgt spid="105500"/>
                                        </p:tgtEl>
                                        <p:attrNameLst>
                                          <p:attrName>fill.type</p:attrName>
                                        </p:attrNameLst>
                                      </p:cBhvr>
                                      <p:to>
                                        <p:strVal val="solid"/>
                                      </p:to>
                                    </p:set>
                                    <p:set>
                                      <p:cBhvr>
                                        <p:cTn id="95" dur="500" autoRev="1" fill="hold"/>
                                        <p:tgtEl>
                                          <p:spTgt spid="105500"/>
                                        </p:tgtEl>
                                        <p:attrNameLst>
                                          <p:attrName>fill.on</p:attrName>
                                        </p:attrNameLst>
                                      </p:cBhvr>
                                      <p:to>
                                        <p:strVal val="true"/>
                                      </p:to>
                                    </p:set>
                                  </p:childTnLst>
                                </p:cTn>
                              </p:par>
                              <p:par>
                                <p:cTn id="96" presetID="27" presetClass="emph" presetSubtype="0" repeatCount="10000" fill="hold" grpId="1" nodeType="withEffect">
                                  <p:stCondLst>
                                    <p:cond delay="0"/>
                                  </p:stCondLst>
                                  <p:childTnLst>
                                    <p:animClr clrSpc="rgb" dir="cw">
                                      <p:cBhvr override="childStyle">
                                        <p:cTn id="97" dur="500" autoRev="1" fill="hold"/>
                                        <p:tgtEl>
                                          <p:spTgt spid="105499"/>
                                        </p:tgtEl>
                                        <p:attrNameLst>
                                          <p:attrName>style.color</p:attrName>
                                        </p:attrNameLst>
                                      </p:cBhvr>
                                      <p:to>
                                        <a:srgbClr val="00FF00"/>
                                      </p:to>
                                    </p:animClr>
                                    <p:animClr clrSpc="rgb" dir="cw">
                                      <p:cBhvr>
                                        <p:cTn id="98" dur="500" autoRev="1" fill="hold"/>
                                        <p:tgtEl>
                                          <p:spTgt spid="105499"/>
                                        </p:tgtEl>
                                        <p:attrNameLst>
                                          <p:attrName>fillcolor</p:attrName>
                                        </p:attrNameLst>
                                      </p:cBhvr>
                                      <p:to>
                                        <a:srgbClr val="00FF00"/>
                                      </p:to>
                                    </p:animClr>
                                    <p:set>
                                      <p:cBhvr>
                                        <p:cTn id="99" dur="500" autoRev="1" fill="hold"/>
                                        <p:tgtEl>
                                          <p:spTgt spid="105499"/>
                                        </p:tgtEl>
                                        <p:attrNameLst>
                                          <p:attrName>fill.type</p:attrName>
                                        </p:attrNameLst>
                                      </p:cBhvr>
                                      <p:to>
                                        <p:strVal val="solid"/>
                                      </p:to>
                                    </p:set>
                                    <p:set>
                                      <p:cBhvr>
                                        <p:cTn id="100" dur="500" autoRev="1" fill="hold"/>
                                        <p:tgtEl>
                                          <p:spTgt spid="105499"/>
                                        </p:tgtEl>
                                        <p:attrNameLst>
                                          <p:attrName>fill.on</p:attrName>
                                        </p:attrNameLst>
                                      </p:cBhvr>
                                      <p:to>
                                        <p:strVal val="true"/>
                                      </p:to>
                                    </p:set>
                                  </p:childTnLst>
                                </p:cTn>
                              </p:par>
                              <p:par>
                                <p:cTn id="101" presetID="27" presetClass="emph" presetSubtype="0" repeatCount="10000" fill="hold" grpId="1" nodeType="withEffect">
                                  <p:stCondLst>
                                    <p:cond delay="0"/>
                                  </p:stCondLst>
                                  <p:childTnLst>
                                    <p:animClr clrSpc="rgb" dir="cw">
                                      <p:cBhvr override="childStyle">
                                        <p:cTn id="102" dur="500" autoRev="1" fill="hold"/>
                                        <p:tgtEl>
                                          <p:spTgt spid="105505"/>
                                        </p:tgtEl>
                                        <p:attrNameLst>
                                          <p:attrName>style.color</p:attrName>
                                        </p:attrNameLst>
                                      </p:cBhvr>
                                      <p:to>
                                        <a:srgbClr val="00FF00"/>
                                      </p:to>
                                    </p:animClr>
                                    <p:animClr clrSpc="rgb" dir="cw">
                                      <p:cBhvr>
                                        <p:cTn id="103" dur="500" autoRev="1" fill="hold"/>
                                        <p:tgtEl>
                                          <p:spTgt spid="105505"/>
                                        </p:tgtEl>
                                        <p:attrNameLst>
                                          <p:attrName>fillcolor</p:attrName>
                                        </p:attrNameLst>
                                      </p:cBhvr>
                                      <p:to>
                                        <a:srgbClr val="00FF00"/>
                                      </p:to>
                                    </p:animClr>
                                    <p:set>
                                      <p:cBhvr>
                                        <p:cTn id="104" dur="500" autoRev="1" fill="hold"/>
                                        <p:tgtEl>
                                          <p:spTgt spid="105505"/>
                                        </p:tgtEl>
                                        <p:attrNameLst>
                                          <p:attrName>fill.type</p:attrName>
                                        </p:attrNameLst>
                                      </p:cBhvr>
                                      <p:to>
                                        <p:strVal val="solid"/>
                                      </p:to>
                                    </p:set>
                                    <p:set>
                                      <p:cBhvr>
                                        <p:cTn id="105" dur="500" autoRev="1" fill="hold"/>
                                        <p:tgtEl>
                                          <p:spTgt spid="105505"/>
                                        </p:tgtEl>
                                        <p:attrNameLst>
                                          <p:attrName>fill.on</p:attrName>
                                        </p:attrNameLst>
                                      </p:cBhvr>
                                      <p:to>
                                        <p:strVal val="true"/>
                                      </p:to>
                                    </p:set>
                                  </p:childTnLst>
                                </p:cTn>
                              </p:par>
                              <p:par>
                                <p:cTn id="106" presetID="27" presetClass="emph" presetSubtype="0" repeatCount="10000" fill="hold" grpId="1" nodeType="withEffect">
                                  <p:stCondLst>
                                    <p:cond delay="0"/>
                                  </p:stCondLst>
                                  <p:childTnLst>
                                    <p:animClr clrSpc="rgb" dir="cw">
                                      <p:cBhvr override="childStyle">
                                        <p:cTn id="107" dur="500" autoRev="1" fill="hold"/>
                                        <p:tgtEl>
                                          <p:spTgt spid="105502"/>
                                        </p:tgtEl>
                                        <p:attrNameLst>
                                          <p:attrName>style.color</p:attrName>
                                        </p:attrNameLst>
                                      </p:cBhvr>
                                      <p:to>
                                        <a:srgbClr val="00FF00"/>
                                      </p:to>
                                    </p:animClr>
                                    <p:animClr clrSpc="rgb" dir="cw">
                                      <p:cBhvr>
                                        <p:cTn id="108" dur="500" autoRev="1" fill="hold"/>
                                        <p:tgtEl>
                                          <p:spTgt spid="105502"/>
                                        </p:tgtEl>
                                        <p:attrNameLst>
                                          <p:attrName>fillcolor</p:attrName>
                                        </p:attrNameLst>
                                      </p:cBhvr>
                                      <p:to>
                                        <a:srgbClr val="00FF00"/>
                                      </p:to>
                                    </p:animClr>
                                    <p:set>
                                      <p:cBhvr>
                                        <p:cTn id="109" dur="500" autoRev="1" fill="hold"/>
                                        <p:tgtEl>
                                          <p:spTgt spid="105502"/>
                                        </p:tgtEl>
                                        <p:attrNameLst>
                                          <p:attrName>fill.type</p:attrName>
                                        </p:attrNameLst>
                                      </p:cBhvr>
                                      <p:to>
                                        <p:strVal val="solid"/>
                                      </p:to>
                                    </p:set>
                                    <p:set>
                                      <p:cBhvr>
                                        <p:cTn id="110" dur="500" autoRev="1" fill="hold"/>
                                        <p:tgtEl>
                                          <p:spTgt spid="105502"/>
                                        </p:tgtEl>
                                        <p:attrNameLst>
                                          <p:attrName>fill.on</p:attrName>
                                        </p:attrNameLst>
                                      </p:cBhvr>
                                      <p:to>
                                        <p:strVal val="true"/>
                                      </p:to>
                                    </p:set>
                                  </p:childTnLst>
                                </p:cTn>
                              </p:par>
                              <p:par>
                                <p:cTn id="111" presetID="27" presetClass="emph" presetSubtype="0" repeatCount="10000" fill="hold" grpId="1" nodeType="withEffect">
                                  <p:stCondLst>
                                    <p:cond delay="0"/>
                                  </p:stCondLst>
                                  <p:childTnLst>
                                    <p:animClr clrSpc="rgb" dir="cw">
                                      <p:cBhvr override="childStyle">
                                        <p:cTn id="112" dur="500" autoRev="1" fill="hold"/>
                                        <p:tgtEl>
                                          <p:spTgt spid="105506"/>
                                        </p:tgtEl>
                                        <p:attrNameLst>
                                          <p:attrName>style.color</p:attrName>
                                        </p:attrNameLst>
                                      </p:cBhvr>
                                      <p:to>
                                        <a:srgbClr val="00FF00"/>
                                      </p:to>
                                    </p:animClr>
                                    <p:animClr clrSpc="rgb" dir="cw">
                                      <p:cBhvr>
                                        <p:cTn id="113" dur="500" autoRev="1" fill="hold"/>
                                        <p:tgtEl>
                                          <p:spTgt spid="105506"/>
                                        </p:tgtEl>
                                        <p:attrNameLst>
                                          <p:attrName>fillcolor</p:attrName>
                                        </p:attrNameLst>
                                      </p:cBhvr>
                                      <p:to>
                                        <a:srgbClr val="00FF00"/>
                                      </p:to>
                                    </p:animClr>
                                    <p:set>
                                      <p:cBhvr>
                                        <p:cTn id="114" dur="500" autoRev="1" fill="hold"/>
                                        <p:tgtEl>
                                          <p:spTgt spid="105506"/>
                                        </p:tgtEl>
                                        <p:attrNameLst>
                                          <p:attrName>fill.type</p:attrName>
                                        </p:attrNameLst>
                                      </p:cBhvr>
                                      <p:to>
                                        <p:strVal val="solid"/>
                                      </p:to>
                                    </p:set>
                                    <p:set>
                                      <p:cBhvr>
                                        <p:cTn id="115" dur="500" autoRev="1" fill="hold"/>
                                        <p:tgtEl>
                                          <p:spTgt spid="105506"/>
                                        </p:tgtEl>
                                        <p:attrNameLst>
                                          <p:attrName>fill.on</p:attrName>
                                        </p:attrNameLst>
                                      </p:cBhvr>
                                      <p:to>
                                        <p:strVal val="true"/>
                                      </p:to>
                                    </p:set>
                                  </p:childTnLst>
                                </p:cTn>
                              </p:par>
                            </p:childTnLst>
                          </p:cTn>
                        </p:par>
                        <p:par>
                          <p:cTn id="116" fill="hold">
                            <p:stCondLst>
                              <p:cond delay="10000"/>
                            </p:stCondLst>
                            <p:childTnLst>
                              <p:par>
                                <p:cTn id="117" presetID="42" presetClass="path" presetSubtype="0" accel="50000" decel="50000" fill="hold" grpId="2" nodeType="afterEffect">
                                  <p:stCondLst>
                                    <p:cond delay="0"/>
                                  </p:stCondLst>
                                  <p:childTnLst>
                                    <p:animMotion origin="layout" path="M 0.00416 -0.00555 L -0.10834 0.22196 " pathEditMode="relative" rAng="0" ptsTypes="AA">
                                      <p:cBhvr>
                                        <p:cTn id="118" dur="2000" fill="hold"/>
                                        <p:tgtEl>
                                          <p:spTgt spid="105487"/>
                                        </p:tgtEl>
                                        <p:attrNameLst>
                                          <p:attrName>ppt_x</p:attrName>
                                          <p:attrName>ppt_y</p:attrName>
                                        </p:attrNameLst>
                                      </p:cBhvr>
                                      <p:rCtr x="-56" y="114"/>
                                    </p:animMotion>
                                  </p:childTnLst>
                                </p:cTn>
                              </p:par>
                            </p:childTnLst>
                          </p:cTn>
                        </p:par>
                        <p:par>
                          <p:cTn id="119" fill="hold">
                            <p:stCondLst>
                              <p:cond delay="12000"/>
                            </p:stCondLst>
                            <p:childTnLst>
                              <p:par>
                                <p:cTn id="120" presetID="1" presetClass="path" presetSubtype="0" repeatCount="indefinite" fill="hold" grpId="3" nodeType="afterEffect">
                                  <p:stCondLst>
                                    <p:cond delay="0"/>
                                  </p:stCondLst>
                                  <p:childTnLst>
                                    <p:animMotion origin="layout" path="M -0.1007 0.21364 C -0.07084 0.16138 -0.0158 0.15213 0.02222 0.19144 C 0.06111 0.23028 0.06788 0.30427 0.0375 0.35653 C 0.00642 0.40786 -0.04861 0.4178 -0.08629 0.37872 C -0.12414 0.33849 -0.13039 0.26474 -0.1007 0.21364 Z " pathEditMode="relative" rAng="-24729917" ptsTypes="fffff">
                                      <p:cBhvr>
                                        <p:cTn id="121" dur="2000" fill="hold"/>
                                        <p:tgtEl>
                                          <p:spTgt spid="105487"/>
                                        </p:tgtEl>
                                        <p:attrNameLst>
                                          <p:attrName>ppt_x</p:attrName>
                                          <p:attrName>ppt_y</p:attrName>
                                        </p:attrNameLst>
                                      </p:cBhvr>
                                      <p:rCtr x="69" y="71"/>
                                    </p:animMotion>
                                  </p:childTnLst>
                                </p:cTn>
                              </p:par>
                              <p:par>
                                <p:cTn id="122" presetID="9" presetClass="exit" presetSubtype="0" fill="hold" grpId="2" nodeType="withEffect">
                                  <p:stCondLst>
                                    <p:cond delay="0"/>
                                  </p:stCondLst>
                                  <p:childTnLst>
                                    <p:animEffect transition="out" filter="dissolve">
                                      <p:cBhvr>
                                        <p:cTn id="123" dur="500"/>
                                        <p:tgtEl>
                                          <p:spTgt spid="105499"/>
                                        </p:tgtEl>
                                      </p:cBhvr>
                                    </p:animEffect>
                                    <p:set>
                                      <p:cBhvr>
                                        <p:cTn id="124" dur="1" fill="hold">
                                          <p:stCondLst>
                                            <p:cond delay="499"/>
                                          </p:stCondLst>
                                        </p:cTn>
                                        <p:tgtEl>
                                          <p:spTgt spid="105499"/>
                                        </p:tgtEl>
                                        <p:attrNameLst>
                                          <p:attrName>style.visibility</p:attrName>
                                        </p:attrNameLst>
                                      </p:cBhvr>
                                      <p:to>
                                        <p:strVal val="hidden"/>
                                      </p:to>
                                    </p:set>
                                  </p:childTnLst>
                                </p:cTn>
                              </p:par>
                              <p:par>
                                <p:cTn id="125" presetID="9" presetClass="exit" presetSubtype="0" fill="hold" grpId="2" nodeType="withEffect">
                                  <p:stCondLst>
                                    <p:cond delay="0"/>
                                  </p:stCondLst>
                                  <p:childTnLst>
                                    <p:animEffect transition="out" filter="dissolve">
                                      <p:cBhvr>
                                        <p:cTn id="126" dur="500"/>
                                        <p:tgtEl>
                                          <p:spTgt spid="105501"/>
                                        </p:tgtEl>
                                      </p:cBhvr>
                                    </p:animEffect>
                                    <p:set>
                                      <p:cBhvr>
                                        <p:cTn id="127" dur="1" fill="hold">
                                          <p:stCondLst>
                                            <p:cond delay="499"/>
                                          </p:stCondLst>
                                        </p:cTn>
                                        <p:tgtEl>
                                          <p:spTgt spid="105501"/>
                                        </p:tgtEl>
                                        <p:attrNameLst>
                                          <p:attrName>style.visibility</p:attrName>
                                        </p:attrNameLst>
                                      </p:cBhvr>
                                      <p:to>
                                        <p:strVal val="hidden"/>
                                      </p:to>
                                    </p:set>
                                  </p:childTnLst>
                                </p:cTn>
                              </p:par>
                              <p:par>
                                <p:cTn id="128" presetID="9" presetClass="exit" presetSubtype="0" fill="hold" grpId="2" nodeType="withEffect">
                                  <p:stCondLst>
                                    <p:cond delay="0"/>
                                  </p:stCondLst>
                                  <p:childTnLst>
                                    <p:animEffect transition="out" filter="dissolve">
                                      <p:cBhvr>
                                        <p:cTn id="129" dur="500"/>
                                        <p:tgtEl>
                                          <p:spTgt spid="105504"/>
                                        </p:tgtEl>
                                      </p:cBhvr>
                                    </p:animEffect>
                                    <p:set>
                                      <p:cBhvr>
                                        <p:cTn id="130" dur="1" fill="hold">
                                          <p:stCondLst>
                                            <p:cond delay="499"/>
                                          </p:stCondLst>
                                        </p:cTn>
                                        <p:tgtEl>
                                          <p:spTgt spid="105504"/>
                                        </p:tgtEl>
                                        <p:attrNameLst>
                                          <p:attrName>style.visibility</p:attrName>
                                        </p:attrNameLst>
                                      </p:cBhvr>
                                      <p:to>
                                        <p:strVal val="hidden"/>
                                      </p:to>
                                    </p:set>
                                  </p:childTnLst>
                                </p:cTn>
                              </p:par>
                              <p:par>
                                <p:cTn id="131" presetID="9" presetClass="exit" presetSubtype="0" fill="hold" grpId="2" nodeType="withEffect">
                                  <p:stCondLst>
                                    <p:cond delay="0"/>
                                  </p:stCondLst>
                                  <p:childTnLst>
                                    <p:animEffect transition="out" filter="dissolve">
                                      <p:cBhvr>
                                        <p:cTn id="132" dur="500"/>
                                        <p:tgtEl>
                                          <p:spTgt spid="105500"/>
                                        </p:tgtEl>
                                      </p:cBhvr>
                                    </p:animEffect>
                                    <p:set>
                                      <p:cBhvr>
                                        <p:cTn id="133" dur="1" fill="hold">
                                          <p:stCondLst>
                                            <p:cond delay="499"/>
                                          </p:stCondLst>
                                        </p:cTn>
                                        <p:tgtEl>
                                          <p:spTgt spid="105500"/>
                                        </p:tgtEl>
                                        <p:attrNameLst>
                                          <p:attrName>style.visibility</p:attrName>
                                        </p:attrNameLst>
                                      </p:cBhvr>
                                      <p:to>
                                        <p:strVal val="hidden"/>
                                      </p:to>
                                    </p:set>
                                  </p:childTnLst>
                                </p:cTn>
                              </p:par>
                              <p:par>
                                <p:cTn id="134" presetID="9" presetClass="exit" presetSubtype="0" fill="hold" grpId="2" nodeType="withEffect">
                                  <p:stCondLst>
                                    <p:cond delay="0"/>
                                  </p:stCondLst>
                                  <p:childTnLst>
                                    <p:animEffect transition="out" filter="dissolve">
                                      <p:cBhvr>
                                        <p:cTn id="135" dur="500"/>
                                        <p:tgtEl>
                                          <p:spTgt spid="105503"/>
                                        </p:tgtEl>
                                      </p:cBhvr>
                                    </p:animEffect>
                                    <p:set>
                                      <p:cBhvr>
                                        <p:cTn id="136" dur="1" fill="hold">
                                          <p:stCondLst>
                                            <p:cond delay="499"/>
                                          </p:stCondLst>
                                        </p:cTn>
                                        <p:tgtEl>
                                          <p:spTgt spid="105503"/>
                                        </p:tgtEl>
                                        <p:attrNameLst>
                                          <p:attrName>style.visibility</p:attrName>
                                        </p:attrNameLst>
                                      </p:cBhvr>
                                      <p:to>
                                        <p:strVal val="hidden"/>
                                      </p:to>
                                    </p:set>
                                  </p:childTnLst>
                                </p:cTn>
                              </p:par>
                              <p:par>
                                <p:cTn id="137" presetID="9" presetClass="exit" presetSubtype="0" fill="hold" grpId="2" nodeType="withEffect">
                                  <p:stCondLst>
                                    <p:cond delay="0"/>
                                  </p:stCondLst>
                                  <p:childTnLst>
                                    <p:animEffect transition="out" filter="dissolve">
                                      <p:cBhvr>
                                        <p:cTn id="138" dur="500"/>
                                        <p:tgtEl>
                                          <p:spTgt spid="105506"/>
                                        </p:tgtEl>
                                      </p:cBhvr>
                                    </p:animEffect>
                                    <p:set>
                                      <p:cBhvr>
                                        <p:cTn id="139" dur="1" fill="hold">
                                          <p:stCondLst>
                                            <p:cond delay="499"/>
                                          </p:stCondLst>
                                        </p:cTn>
                                        <p:tgtEl>
                                          <p:spTgt spid="105506"/>
                                        </p:tgtEl>
                                        <p:attrNameLst>
                                          <p:attrName>style.visibility</p:attrName>
                                        </p:attrNameLst>
                                      </p:cBhvr>
                                      <p:to>
                                        <p:strVal val="hidden"/>
                                      </p:to>
                                    </p:set>
                                  </p:childTnLst>
                                </p:cTn>
                              </p:par>
                              <p:par>
                                <p:cTn id="140" presetID="9" presetClass="exit" presetSubtype="0" fill="hold" grpId="2" nodeType="withEffect">
                                  <p:stCondLst>
                                    <p:cond delay="0"/>
                                  </p:stCondLst>
                                  <p:childTnLst>
                                    <p:animEffect transition="out" filter="dissolve">
                                      <p:cBhvr>
                                        <p:cTn id="141" dur="500"/>
                                        <p:tgtEl>
                                          <p:spTgt spid="105502"/>
                                        </p:tgtEl>
                                      </p:cBhvr>
                                    </p:animEffect>
                                    <p:set>
                                      <p:cBhvr>
                                        <p:cTn id="142" dur="1" fill="hold">
                                          <p:stCondLst>
                                            <p:cond delay="499"/>
                                          </p:stCondLst>
                                        </p:cTn>
                                        <p:tgtEl>
                                          <p:spTgt spid="105502"/>
                                        </p:tgtEl>
                                        <p:attrNameLst>
                                          <p:attrName>style.visibility</p:attrName>
                                        </p:attrNameLst>
                                      </p:cBhvr>
                                      <p:to>
                                        <p:strVal val="hidden"/>
                                      </p:to>
                                    </p:set>
                                  </p:childTnLst>
                                </p:cTn>
                              </p:par>
                              <p:par>
                                <p:cTn id="143" presetID="9" presetClass="exit" presetSubtype="0" fill="hold" grpId="2" nodeType="withEffect">
                                  <p:stCondLst>
                                    <p:cond delay="0"/>
                                  </p:stCondLst>
                                  <p:childTnLst>
                                    <p:animEffect transition="out" filter="dissolve">
                                      <p:cBhvr>
                                        <p:cTn id="144" dur="500"/>
                                        <p:tgtEl>
                                          <p:spTgt spid="105505"/>
                                        </p:tgtEl>
                                      </p:cBhvr>
                                    </p:animEffect>
                                    <p:set>
                                      <p:cBhvr>
                                        <p:cTn id="145" dur="1" fill="hold">
                                          <p:stCondLst>
                                            <p:cond delay="499"/>
                                          </p:stCondLst>
                                        </p:cTn>
                                        <p:tgtEl>
                                          <p:spTgt spid="105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6" grpId="0" animBg="1"/>
      <p:bldP spid="105486" grpId="1" animBg="1"/>
      <p:bldP spid="105486" grpId="2" animBg="1"/>
      <p:bldP spid="105487" grpId="0" animBg="1"/>
      <p:bldP spid="105487" grpId="1" animBg="1"/>
      <p:bldP spid="105487" grpId="2" animBg="1"/>
      <p:bldP spid="105487" grpId="3" animBg="1"/>
      <p:bldP spid="105488" grpId="0" animBg="1"/>
      <p:bldP spid="105488" grpId="1" animBg="1"/>
      <p:bldP spid="105489" grpId="0" animBg="1"/>
      <p:bldP spid="105489" grpId="1" animBg="1"/>
      <p:bldP spid="105490" grpId="0" animBg="1"/>
      <p:bldP spid="105490" grpId="1" animBg="1"/>
      <p:bldP spid="105491" grpId="0" animBg="1"/>
      <p:bldP spid="105491" grpId="1" animBg="1"/>
      <p:bldP spid="105492" grpId="0" animBg="1"/>
      <p:bldP spid="105492" grpId="1" animBg="1"/>
      <p:bldP spid="105492" grpId="2" animBg="1"/>
      <p:bldP spid="105493" grpId="0" animBg="1"/>
      <p:bldP spid="105493" grpId="1" animBg="1"/>
      <p:bldP spid="105496" grpId="0" animBg="1"/>
      <p:bldP spid="105496" grpId="1" animBg="1"/>
      <p:bldP spid="105497" grpId="0" animBg="1"/>
      <p:bldP spid="105497" grpId="1" animBg="1"/>
      <p:bldP spid="105498" grpId="0" animBg="1"/>
      <p:bldP spid="105498" grpId="1" animBg="1"/>
      <p:bldP spid="105499" grpId="0" animBg="1"/>
      <p:bldP spid="105499" grpId="1" animBg="1"/>
      <p:bldP spid="105499" grpId="2" animBg="1"/>
      <p:bldP spid="105500" grpId="0" animBg="1"/>
      <p:bldP spid="105500" grpId="1" animBg="1"/>
      <p:bldP spid="105500" grpId="2" animBg="1"/>
      <p:bldP spid="105501" grpId="0" animBg="1"/>
      <p:bldP spid="105501" grpId="1" animBg="1"/>
      <p:bldP spid="105501" grpId="2" animBg="1"/>
      <p:bldP spid="105502" grpId="0" animBg="1"/>
      <p:bldP spid="105502" grpId="1" animBg="1"/>
      <p:bldP spid="105502" grpId="2" animBg="1"/>
      <p:bldP spid="105503" grpId="0" animBg="1"/>
      <p:bldP spid="105503" grpId="1" animBg="1"/>
      <p:bldP spid="105503" grpId="2" animBg="1"/>
      <p:bldP spid="105504" grpId="0" animBg="1"/>
      <p:bldP spid="105504" grpId="1" animBg="1"/>
      <p:bldP spid="105504" grpId="2" animBg="1"/>
      <p:bldP spid="105505" grpId="0" animBg="1"/>
      <p:bldP spid="105505" grpId="1" animBg="1"/>
      <p:bldP spid="105505" grpId="2" animBg="1"/>
      <p:bldP spid="105506" grpId="0" animBg="1"/>
      <p:bldP spid="105506" grpId="1" animBg="1"/>
      <p:bldP spid="105506"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84138" y="685800"/>
            <a:ext cx="8229600" cy="330200"/>
          </a:xfrm>
        </p:spPr>
        <p:txBody>
          <a:bodyPr lIns="0" rIns="0" bIns="0" anchor="b"/>
          <a:lstStyle/>
          <a:p>
            <a:pPr eaLnBrk="1" hangingPunct="1"/>
            <a:r>
              <a:rPr lang="en-US" sz="3700" smtClean="0">
                <a:latin typeface="Arial" charset="0"/>
                <a:cs typeface="Segoe UI" charset="0"/>
              </a:rPr>
              <a:t>Modern Atomic Theory</a:t>
            </a:r>
            <a:endParaRPr lang="en-US" smtClean="0">
              <a:cs typeface="Segoe UI" charset="0"/>
            </a:endParaRPr>
          </a:p>
        </p:txBody>
      </p:sp>
      <p:sp>
        <p:nvSpPr>
          <p:cNvPr id="26627" name="Content Placeholder 2"/>
          <p:cNvSpPr>
            <a:spLocks noGrp="1"/>
          </p:cNvSpPr>
          <p:nvPr>
            <p:ph idx="4294967295"/>
          </p:nvPr>
        </p:nvSpPr>
        <p:spPr>
          <a:xfrm>
            <a:off x="84138" y="1143000"/>
            <a:ext cx="8907462" cy="5181600"/>
          </a:xfrm>
        </p:spPr>
        <p:txBody>
          <a:bodyPr>
            <a:normAutofit fontScale="92500"/>
          </a:bodyPr>
          <a:lstStyle/>
          <a:p>
            <a:pPr marL="185738" indent="-246063" eaLnBrk="1" hangingPunct="1"/>
            <a:r>
              <a:rPr lang="en-US" b="1" dirty="0" smtClean="0">
                <a:latin typeface="Arial" charset="0"/>
                <a:cs typeface="Segoe UI" charset="0"/>
              </a:rPr>
              <a:t>Bohr’s model was correct about one specific thing.</a:t>
            </a:r>
          </a:p>
          <a:p>
            <a:pPr marL="185738" indent="-246063" eaLnBrk="1" hangingPunct="1"/>
            <a:r>
              <a:rPr lang="en-US" b="1" dirty="0" smtClean="0">
                <a:latin typeface="Arial" charset="0"/>
                <a:cs typeface="Segoe UI" charset="0"/>
              </a:rPr>
              <a:t>That electrons move in different energy levels.</a:t>
            </a:r>
          </a:p>
          <a:p>
            <a:pPr marL="185738" indent="-246063" eaLnBrk="1" hangingPunct="1"/>
            <a:r>
              <a:rPr lang="en-US" b="1" dirty="0" smtClean="0">
                <a:latin typeface="Arial" charset="0"/>
                <a:cs typeface="Segoe UI" charset="0"/>
              </a:rPr>
              <a:t>He was challenged on proving the consistency in which they move.</a:t>
            </a:r>
          </a:p>
          <a:p>
            <a:pPr marL="185738" indent="-246063" eaLnBrk="1" hangingPunct="1"/>
            <a:r>
              <a:rPr lang="en-US" b="1" dirty="0" smtClean="0">
                <a:latin typeface="Arial" charset="0"/>
                <a:cs typeface="Segoe UI" charset="0"/>
              </a:rPr>
              <a:t>His theory was supplemented by other scientists, namely </a:t>
            </a:r>
            <a:r>
              <a:rPr lang="en-US" b="1" dirty="0" smtClean="0">
                <a:cs typeface="Segoe UI" charset="0"/>
              </a:rPr>
              <a:t>Schrödinger</a:t>
            </a:r>
            <a:r>
              <a:rPr lang="en-US" dirty="0" smtClean="0">
                <a:cs typeface="Segoe UI" charset="0"/>
              </a:rPr>
              <a:t>,</a:t>
            </a:r>
            <a:r>
              <a:rPr lang="en-US" b="1" dirty="0" smtClean="0">
                <a:latin typeface="Arial" charset="0"/>
                <a:cs typeface="Segoe UI" charset="0"/>
              </a:rPr>
              <a:t> until the latest and most widely accepted model of the atom existed.</a:t>
            </a:r>
          </a:p>
          <a:p>
            <a:pPr marL="185738" indent="-246063" eaLnBrk="1" hangingPunct="1"/>
            <a:r>
              <a:rPr lang="en-US" b="1" dirty="0" smtClean="0">
                <a:latin typeface="Arial" charset="0"/>
                <a:cs typeface="Segoe UI" charset="0"/>
              </a:rPr>
              <a:t>The Electron Cloud Model</a:t>
            </a:r>
          </a:p>
        </p:txBody>
      </p:sp>
    </p:spTree>
    <p:extLst>
      <p:ext uri="{BB962C8B-B14F-4D97-AF65-F5344CB8AC3E}">
        <p14:creationId xmlns:p14="http://schemas.microsoft.com/office/powerpoint/2010/main" val="247189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Schrödinger (1926)</a:t>
            </a:r>
            <a:endParaRPr lang="en-US" dirty="0"/>
          </a:p>
        </p:txBody>
      </p:sp>
      <p:sp>
        <p:nvSpPr>
          <p:cNvPr id="6" name="Content Placeholder 5"/>
          <p:cNvSpPr>
            <a:spLocks noGrp="1"/>
          </p:cNvSpPr>
          <p:nvPr>
            <p:ph idx="1"/>
          </p:nvPr>
        </p:nvSpPr>
        <p:spPr>
          <a:xfrm>
            <a:off x="76200" y="1341438"/>
            <a:ext cx="6629400" cy="2306637"/>
          </a:xfrm>
        </p:spPr>
        <p:txBody>
          <a:bodyPr>
            <a:normAutofit fontScale="92500"/>
          </a:bodyPr>
          <a:lstStyle/>
          <a:p>
            <a:r>
              <a:rPr lang="en-US" sz="2800" dirty="0" smtClean="0"/>
              <a:t>By the time Bohr and his protégé Heisenberg, were completing their theory based on Quantum Mechanics, it had gained enough popularity that critics were challenging it.</a:t>
            </a:r>
          </a:p>
        </p:txBody>
      </p:sp>
      <p:pic>
        <p:nvPicPr>
          <p:cNvPr id="7" name="Picture 6"/>
          <p:cNvPicPr>
            <a:picLocks noChangeAspect="1"/>
          </p:cNvPicPr>
          <p:nvPr/>
        </p:nvPicPr>
        <p:blipFill>
          <a:blip r:embed="rId2"/>
          <a:stretch>
            <a:fillRect/>
          </a:stretch>
        </p:blipFill>
        <p:spPr>
          <a:xfrm>
            <a:off x="6705600" y="304800"/>
            <a:ext cx="2095500" cy="2962275"/>
          </a:xfrm>
          <a:prstGeom prst="rect">
            <a:avLst/>
          </a:prstGeom>
        </p:spPr>
      </p:pic>
      <p:sp>
        <p:nvSpPr>
          <p:cNvPr id="9" name="Rectangle 8"/>
          <p:cNvSpPr/>
          <p:nvPr/>
        </p:nvSpPr>
        <p:spPr>
          <a:xfrm>
            <a:off x="-23037" y="3554422"/>
            <a:ext cx="9145772" cy="3272794"/>
          </a:xfrm>
          <a:prstGeom prst="rect">
            <a:avLst/>
          </a:prstGeom>
        </p:spPr>
        <p:txBody>
          <a:bodyPr wrap="square">
            <a:normAutofit lnSpcReduction="10000"/>
          </a:bodyPr>
          <a:lstStyle/>
          <a:p>
            <a:pPr marL="173038" lvl="0" indent="-173038" eaLnBrk="0" hangingPunct="0">
              <a:spcBef>
                <a:spcPct val="20000"/>
              </a:spcBef>
              <a:buClr>
                <a:srgbClr val="45185D"/>
              </a:buClr>
              <a:buSzPct val="70000"/>
              <a:buFont typeface="Arial" charset="0"/>
              <a:buChar char="•"/>
            </a:pPr>
            <a:r>
              <a:rPr lang="en-US" sz="3200" dirty="0">
                <a:solidFill>
                  <a:srgbClr val="67258C"/>
                </a:solidFill>
                <a:latin typeface="Century Gothic"/>
                <a:cs typeface="Segoe UI" pitchFamily="34" charset="0"/>
              </a:rPr>
              <a:t>Schrödinger couldn’t accept all of Bohr’s theory.</a:t>
            </a:r>
          </a:p>
          <a:p>
            <a:pPr marL="173038" lvl="0" indent="-173038" eaLnBrk="0" hangingPunct="0">
              <a:spcBef>
                <a:spcPct val="20000"/>
              </a:spcBef>
              <a:buClr>
                <a:srgbClr val="45185D"/>
              </a:buClr>
              <a:buSzPct val="70000"/>
              <a:buFont typeface="Arial" charset="0"/>
              <a:buChar char="•"/>
            </a:pPr>
            <a:r>
              <a:rPr lang="en-US" sz="3200" dirty="0">
                <a:solidFill>
                  <a:srgbClr val="67258C"/>
                </a:solidFill>
                <a:latin typeface="Century Gothic"/>
                <a:cs typeface="Segoe UI" pitchFamily="34" charset="0"/>
              </a:rPr>
              <a:t>He used </a:t>
            </a:r>
            <a:r>
              <a:rPr lang="en-US" sz="3200" dirty="0" smtClean="0">
                <a:solidFill>
                  <a:srgbClr val="67258C"/>
                </a:solidFill>
                <a:latin typeface="Century Gothic"/>
                <a:cs typeface="Segoe UI" pitchFamily="34" charset="0"/>
              </a:rPr>
              <a:t>probabilities to generate a next generation interpretation of Bohr’s model, that took into account the fact that no one could ever know both the location and speed of an electron.</a:t>
            </a:r>
            <a:endParaRPr lang="en-US" sz="3200" dirty="0">
              <a:solidFill>
                <a:srgbClr val="67258C"/>
              </a:solidFill>
              <a:latin typeface="Century Gothic"/>
              <a:cs typeface="Segoe UI" pitchFamily="34" charset="0"/>
            </a:endParaRPr>
          </a:p>
        </p:txBody>
      </p:sp>
    </p:spTree>
    <p:extLst>
      <p:ext uri="{BB962C8B-B14F-4D97-AF65-F5344CB8AC3E}">
        <p14:creationId xmlns:p14="http://schemas.microsoft.com/office/powerpoint/2010/main" val="2565694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US" sz="3200" dirty="0" smtClean="0">
                <a:cs typeface="Segoe UI" charset="0"/>
              </a:rPr>
              <a:t>Schrödinger</a:t>
            </a:r>
          </a:p>
        </p:txBody>
      </p:sp>
      <p:sp>
        <p:nvSpPr>
          <p:cNvPr id="57346" name="Rectangle 3"/>
          <p:cNvSpPr>
            <a:spLocks noGrp="1"/>
          </p:cNvSpPr>
          <p:nvPr>
            <p:ph type="body" idx="1"/>
          </p:nvPr>
        </p:nvSpPr>
        <p:spPr>
          <a:xfrm>
            <a:off x="76200" y="1341438"/>
            <a:ext cx="2057400" cy="5059362"/>
          </a:xfrm>
        </p:spPr>
        <p:txBody>
          <a:bodyPr/>
          <a:lstStyle/>
          <a:p>
            <a:r>
              <a:rPr lang="en-US" smtClean="0">
                <a:cs typeface="Segoe UI" charset="0"/>
              </a:rPr>
              <a:t>Can you identify where the electron is?</a:t>
            </a:r>
          </a:p>
        </p:txBody>
      </p:sp>
      <p:sp>
        <p:nvSpPr>
          <p:cNvPr id="79876" name="Oval 4"/>
          <p:cNvSpPr>
            <a:spLocks noChangeAspect="1" noChangeArrowheads="1"/>
          </p:cNvSpPr>
          <p:nvPr/>
        </p:nvSpPr>
        <p:spPr bwMode="auto">
          <a:xfrm>
            <a:off x="3581400" y="2286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48" name="Oval 5"/>
          <p:cNvSpPr>
            <a:spLocks noChangeAspect="1" noChangeArrowheads="1"/>
          </p:cNvSpPr>
          <p:nvPr/>
        </p:nvSpPr>
        <p:spPr bwMode="auto">
          <a:xfrm>
            <a:off x="3276600" y="2133600"/>
            <a:ext cx="2568575" cy="2568575"/>
          </a:xfrm>
          <a:prstGeom prst="ellipse">
            <a:avLst/>
          </a:prstGeom>
          <a:noFill/>
          <a:ln w="9525">
            <a:solidFill>
              <a:schemeClr val="tx1"/>
            </a:solidFill>
            <a:round/>
            <a:headEnd/>
            <a:tailEnd/>
          </a:ln>
        </p:spPr>
        <p:txBody>
          <a:bodyPr wrap="none" anchor="ctr"/>
          <a:lstStyle/>
          <a:p>
            <a:endParaRPr lang="en-US"/>
          </a:p>
        </p:txBody>
      </p:sp>
      <p:sp>
        <p:nvSpPr>
          <p:cNvPr id="57349" name="Oval 7"/>
          <p:cNvSpPr>
            <a:spLocks noChangeAspect="1" noChangeArrowheads="1"/>
          </p:cNvSpPr>
          <p:nvPr/>
        </p:nvSpPr>
        <p:spPr bwMode="auto">
          <a:xfrm>
            <a:off x="2101850" y="987425"/>
            <a:ext cx="4876800" cy="4876800"/>
          </a:xfrm>
          <a:prstGeom prst="ellipse">
            <a:avLst/>
          </a:prstGeom>
          <a:noFill/>
          <a:ln w="9525">
            <a:solidFill>
              <a:schemeClr val="tx1"/>
            </a:solidFill>
            <a:round/>
            <a:headEnd/>
            <a:tailEnd/>
          </a:ln>
        </p:spPr>
        <p:txBody>
          <a:bodyPr wrap="none" anchor="ctr"/>
          <a:lstStyle/>
          <a:p>
            <a:endParaRPr lang="en-US"/>
          </a:p>
        </p:txBody>
      </p:sp>
      <p:sp>
        <p:nvSpPr>
          <p:cNvPr id="79880" name="Oval 8"/>
          <p:cNvSpPr>
            <a:spLocks noChangeAspect="1" noChangeArrowheads="1"/>
          </p:cNvSpPr>
          <p:nvPr/>
        </p:nvSpPr>
        <p:spPr bwMode="auto">
          <a:xfrm>
            <a:off x="5562600" y="5181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2" name="Oval 10"/>
          <p:cNvSpPr>
            <a:spLocks noChangeAspect="1" noChangeArrowheads="1"/>
          </p:cNvSpPr>
          <p:nvPr/>
        </p:nvSpPr>
        <p:spPr bwMode="auto">
          <a:xfrm>
            <a:off x="2590800" y="4648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3" name="Oval 11"/>
          <p:cNvSpPr>
            <a:spLocks noChangeAspect="1" noChangeArrowheads="1"/>
          </p:cNvSpPr>
          <p:nvPr/>
        </p:nvSpPr>
        <p:spPr bwMode="auto">
          <a:xfrm>
            <a:off x="4267200" y="990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4" name="Oval 12"/>
          <p:cNvSpPr>
            <a:spLocks noChangeAspect="1" noChangeArrowheads="1"/>
          </p:cNvSpPr>
          <p:nvPr/>
        </p:nvSpPr>
        <p:spPr bwMode="auto">
          <a:xfrm>
            <a:off x="5943600" y="1600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5" name="Oval 13"/>
          <p:cNvSpPr>
            <a:spLocks noChangeAspect="1" noChangeArrowheads="1"/>
          </p:cNvSpPr>
          <p:nvPr/>
        </p:nvSpPr>
        <p:spPr bwMode="auto">
          <a:xfrm>
            <a:off x="2743200" y="205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6" name="Oval 14"/>
          <p:cNvSpPr>
            <a:spLocks noChangeAspect="1" noChangeArrowheads="1"/>
          </p:cNvSpPr>
          <p:nvPr/>
        </p:nvSpPr>
        <p:spPr bwMode="auto">
          <a:xfrm>
            <a:off x="6705600" y="3581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8" name="Oval 16"/>
          <p:cNvSpPr>
            <a:spLocks noChangeAspect="1" noChangeArrowheads="1"/>
          </p:cNvSpPr>
          <p:nvPr/>
        </p:nvSpPr>
        <p:spPr bwMode="auto">
          <a:xfrm>
            <a:off x="3886200" y="5334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16" name="Group 3"/>
          <p:cNvGrpSpPr>
            <a:grpSpLocks/>
          </p:cNvGrpSpPr>
          <p:nvPr/>
        </p:nvGrpSpPr>
        <p:grpSpPr bwMode="auto">
          <a:xfrm>
            <a:off x="4310063" y="3124200"/>
            <a:ext cx="508000" cy="533400"/>
            <a:chOff x="2559" y="2325"/>
            <a:chExt cx="320" cy="336"/>
          </a:xfrm>
        </p:grpSpPr>
        <p:sp>
          <p:nvSpPr>
            <p:cNvPr id="17"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18"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19"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0"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1"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2"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3"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4"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25"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6"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grpSp>
      <p:sp>
        <p:nvSpPr>
          <p:cNvPr id="79881" name="Oval 9"/>
          <p:cNvSpPr>
            <a:spLocks noChangeAspect="1" noChangeArrowheads="1"/>
          </p:cNvSpPr>
          <p:nvPr/>
        </p:nvSpPr>
        <p:spPr bwMode="auto">
          <a:xfrm>
            <a:off x="5334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7" name="Oval 15"/>
          <p:cNvSpPr>
            <a:spLocks noChangeAspect="1" noChangeArrowheads="1"/>
          </p:cNvSpPr>
          <p:nvPr/>
        </p:nvSpPr>
        <p:spPr bwMode="auto">
          <a:xfrm>
            <a:off x="2438400" y="3429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1184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repeatCount="indefinite" fill="hold" grpId="0" nodeType="clickEffect">
                                  <p:stCondLst>
                                    <p:cond delay="0"/>
                                  </p:stCondLst>
                                  <p:childTnLst>
                                    <p:animMotion origin="layout" path="M 0.11129 0.16226 C 0.12448 0.15648 0.13785 0.14699 0.15261 0.13819 C 0.19549 0.10648 0.22552 0.06342 0.2158 0.04537 C 0.20712 0.0243 0.16424 0.03472 0.12136 0.06597 C 0.09931 0.08148 0.08056 0.10115 0.0691 0.11782 C 0.0592 0.12963 0.05087 0.14351 0.04184 0.15995 C 0.01389 0.21412 0.00278 0.2699 0.01754 0.28402 C 0.03021 0.29629 0.06528 0.26273 0.0941 0.2081 C 0.10712 0.1831 0.11702 0.15648 0.12118 0.13449 C 0.12691 0.11851 0.13039 0.09953 0.13316 0.07824 C 0.14045 0.01203 0.13247 -0.04514 0.11476 -0.04769 C 0.0974 -0.05255 0.0783 -0.00232 0.07205 0.06458 C 0.06754 0.09236 0.06684 0.12222 0.07032 0.14513 C 0.0717 0.16597 0.07448 0.18333 0.08039 0.20324 C 0.09601 0.26851 0.12049 0.31643 0.13802 0.30995 C 0.15313 0.30416 0.15573 0.24699 0.13959 0.18148 C 0.13316 0.15532 0.12361 0.13009 0.11528 0.1118 C 0.10799 0.09444 0.09688 0.07569 0.08403 0.0574 C 0.04914 0.00787 0.01233 -0.022 -0.00121 -0.00579 C -0.01423 0.01018 0.00417 0.06203 0.03855 0.11226 C 0.05504 0.13425 0.07136 0.1537 0.08664 0.16574 C 0.09879 0.17476 0.11285 0.18634 0.12865 0.19537 C 0.17587 0.22175 0.22032 0.22546 0.22605 0.20231 C 0.2323 0.18287 0.19931 0.14537 0.15209 0.12013 C 0.12969 0.10856 0.10677 0.09838 0.08993 0.09745 C 0.07587 0.0949 0.06146 0.09166 0.04427 0.09444 C -0.00642 0.0993 -0.04652 0.11875 -0.04461 0.14236 C -0.0434 0.1625 -0.00052 0.18032 0.04948 0.17731 C 0.07414 0.175 0.09636 0.17152 0.11129 0.16226 Z " pathEditMode="relative" rAng="2092520" ptsTypes="fffffffffffffffffffffffffffff">
                                      <p:cBhvr>
                                        <p:cTn id="6" dur="2000" fill="hold"/>
                                        <p:tgtEl>
                                          <p:spTgt spid="79876"/>
                                        </p:tgtEl>
                                        <p:attrNameLst>
                                          <p:attrName>ppt_x</p:attrName>
                                          <p:attrName>ppt_y</p:attrName>
                                        </p:attrNameLst>
                                      </p:cBhvr>
                                      <p:rCtr x="-18" y="-26"/>
                                    </p:animMotion>
                                  </p:childTnLst>
                                </p:cTn>
                              </p:par>
                              <p:par>
                                <p:cTn id="7" presetID="29" presetClass="path" presetSubtype="0" repeatCount="indefinite" fill="hold" grpId="0" nodeType="withEffect">
                                  <p:stCondLst>
                                    <p:cond delay="0"/>
                                  </p:stCondLst>
                                  <p:childTnLst>
                                    <p:animMotion origin="layout" path="M -0.10538 -0.21249 C -0.08108 -0.22243 -0.05486 -0.23723 -0.02639 -0.25179 C 0.05608 -0.30752 0.11597 -0.38359 0.10087 -0.41989 C 0.08681 -0.45919 0.00642 -0.44509 -0.07708 -0.38983 C -0.11979 -0.36324 -0.15573 -0.32994 -0.17917 -0.29942 C -0.19878 -0.27815 -0.21597 -0.25457 -0.23455 -0.22289 C -0.29219 -0.12624 -0.3191 -0.02312 -0.29427 0.00324 C -0.27031 0.03029 -0.20087 -0.02937 -0.14253 -0.12717 C -0.11597 -0.17226 -0.09479 -0.22197 -0.0849 -0.26127 C -0.07222 -0.2911 -0.06354 -0.32694 -0.05642 -0.36578 C -0.03611 -0.48971 -0.04444 -0.59676 -0.07639 -0.60532 C -0.10816 -0.61457 -0.14878 -0.52324 -0.16858 -0.40046 C -0.18003 -0.3459 -0.18472 -0.29064 -0.1809 -0.24809 C -0.18003 -0.21226 -0.17691 -0.17665 -0.16806 -0.1378 C -0.14618 -0.01457 -0.10556 0.07676 -0.07274 0.06682 C -0.0441 0.0585 -0.03333 -0.04809 -0.05573 -0.17318 C -0.06545 -0.2222 -0.07899 -0.27029 -0.09323 -0.3059 C -0.10451 -0.33896 -0.12257 -0.37572 -0.14514 -0.41064 C -0.20382 -0.50705 -0.26979 -0.56555 -0.29566 -0.53711 C -0.32135 -0.51052 -0.29271 -0.4111 -0.2349 -0.3133 C -0.20729 -0.2689 -0.17847 -0.23283 -0.1526 -0.20879 C -0.1309 -0.18913 -0.1059 -0.16648 -0.07778 -0.14705 C 0.0066 -0.09318 0.08906 -0.08278 0.10174 -0.12416 C 0.11563 -0.15954 0.05816 -0.2333 -0.02604 -0.28763 C -0.06719 -0.31168 -0.10764 -0.33041 -0.13889 -0.3348 C -0.16424 -0.34197 -0.19097 -0.34775 -0.22257 -0.34567 C -0.31719 -0.34312 -0.39358 -0.30983 -0.39236 -0.26636 C -0.39167 -0.22728 -0.3158 -0.18913 -0.22257 -0.1896 C -0.17622 -0.1926 -0.13507 -0.19746 -0.10538 -0.21249 Z " pathEditMode="relative" rAng="2302565" ptsTypes="fffffffffffffffffffffffffffff">
                                      <p:cBhvr>
                                        <p:cTn id="8" dur="2000" fill="hold"/>
                                        <p:tgtEl>
                                          <p:spTgt spid="79880"/>
                                        </p:tgtEl>
                                        <p:attrNameLst>
                                          <p:attrName>ppt_x</p:attrName>
                                          <p:attrName>ppt_y</p:attrName>
                                        </p:attrNameLst>
                                      </p:cBhvr>
                                      <p:rCtr x="-31" y="-49"/>
                                    </p:animMotion>
                                  </p:childTnLst>
                                </p:cTn>
                              </p:par>
                              <p:par>
                                <p:cTn id="9" presetID="29" presetClass="path" presetSubtype="0" repeatCount="indefinite" fill="hold" grpId="0" nodeType="withEffect">
                                  <p:stCondLst>
                                    <p:cond delay="500"/>
                                  </p:stCondLst>
                                  <p:childTnLst>
                                    <p:animMotion origin="layout" path="M -0.07986 -0.11445 C -0.06979 -0.12693 -0.06128 -0.14219 -0.04965 -0.15838 C -0.02205 -0.2104 -0.0092 -0.26404 -0.02569 -0.27584 C -0.03837 -0.28994 -0.07448 -0.25641 -0.10243 -0.20416 C -0.11719 -0.1778 -0.12778 -0.15098 -0.13247 -0.12948 C -0.13767 -0.11329 -0.14097 -0.09919 -0.14271 -0.07722 C -0.15122 -0.01433 -0.14236 0.037 -0.12535 0.04463 C -0.10851 0.04971 -0.08733 -0.00254 -0.08003 -0.06427 C -0.07639 -0.09318 -0.07674 -0.12254 -0.07969 -0.14381 C -0.07951 -0.16162 -0.08351 -0.18034 -0.08767 -0.20023 C -0.10347 -0.26266 -0.12917 -0.30844 -0.14635 -0.30127 C -0.16319 -0.29549 -0.16406 -0.24092 -0.14844 -0.17826 C -0.14271 -0.14982 -0.13368 -0.12508 -0.12187 -0.10774 C -0.1151 -0.09017 -0.1066 -0.07514 -0.09427 -0.05988 C -0.05833 -0.01318 -0.01997 0.01596 -0.00712 0.00093 C 0.00538 -0.01248 -0.01128 -0.06451 -0.04826 -0.11283 C -0.06233 -0.13179 -0.07934 -0.14913 -0.09271 -0.16023 C -0.1059 -0.17179 -0.12135 -0.18474 -0.13872 -0.19098 C -0.18715 -0.21641 -0.22899 -0.21919 -0.23733 -0.19815 C -0.24375 -0.1778 -0.20972 -0.14266 -0.16198 -0.11768 C -0.13976 -0.10682 -0.11858 -0.09919 -0.10087 -0.09965 C -0.08698 -0.09618 -0.07049 -0.0941 -0.05295 -0.09479 C -0.00139 -0.09803 0.03872 -0.1193 0.03663 -0.14381 C 0.03681 -0.16323 -0.00608 -0.17803 -0.05781 -0.17456 C -0.08177 -0.17225 -0.10469 -0.16716 -0.12066 -0.1593 C -0.13333 -0.15352 -0.14826 -0.14774 -0.16285 -0.13641 C -0.20781 -0.10427 -0.23594 -0.06659 -0.22656 -0.04439 C -0.2191 -0.02728 -0.17465 -0.03537 -0.13073 -0.06705 C -0.10955 -0.08231 -0.09115 -0.09803 -0.07986 -0.11445 Z " pathEditMode="relative" rAng="548568" ptsTypes="fffffffffffffffffffffffffffff">
                                      <p:cBhvr>
                                        <p:cTn id="10" dur="2000" spd="-100000" fill="hold"/>
                                        <p:tgtEl>
                                          <p:spTgt spid="79881"/>
                                        </p:tgtEl>
                                        <p:attrNameLst>
                                          <p:attrName>ppt_x</p:attrName>
                                          <p:attrName>ppt_y</p:attrName>
                                        </p:attrNameLst>
                                      </p:cBhvr>
                                      <p:rCtr x="-25" y="-12"/>
                                    </p:animMotion>
                                  </p:childTnLst>
                                </p:cTn>
                              </p:par>
                              <p:par>
                                <p:cTn id="11" presetID="29" presetClass="path" presetSubtype="0" repeatCount="indefinite" fill="hold" grpId="0" nodeType="withEffect">
                                  <p:stCondLst>
                                    <p:cond delay="0"/>
                                  </p:stCondLst>
                                  <p:childTnLst>
                                    <p:animMotion origin="layout" path="M 0.21979 -0.14497 C 0.24514 -0.14613 0.27326 -0.15121 0.30382 -0.1563 C 0.39427 -0.1815 0.46649 -0.23468 0.45903 -0.27445 C 0.45295 -0.31746 0.37292 -0.33156 0.2816 -0.30682 C 0.2349 -0.29572 0.19358 -0.27584 0.16563 -0.2548 C 0.14236 -0.24092 0.12118 -0.22405 0.09688 -0.19954 C 0.02205 -0.12578 -0.02344 -0.03561 -0.00469 -0.00139 C 0.01302 0.0333 0.09184 -0.00092 0.16701 -0.07561 C 0.20156 -0.10983 0.23194 -0.15098 0.24913 -0.18497 C 0.26719 -0.21017 0.28247 -0.24162 0.2967 -0.27653 C 0.34028 -0.38936 0.35295 -0.49595 0.32361 -0.51445 C 0.29497 -0.53526 0.23785 -0.46035 0.19479 -0.34844 C 0.17361 -0.29965 0.15833 -0.24832 0.15365 -0.20532 C 0.14757 -0.17087 0.14358 -0.13503 0.14479 -0.09457 C 0.14201 0.0326 0.16372 0.13457 0.19705 0.13595 C 0.22622 0.13757 0.25747 0.03838 0.26007 -0.08971 C 0.26042 -0.14081 0.25608 -0.19191 0.24948 -0.23098 C 0.24462 -0.26705 0.23455 -0.30867 0.21962 -0.35006 C 0.1816 -0.46405 0.12951 -0.54312 0.09809 -0.52393 C 0.06806 -0.50751 0.07708 -0.40116 0.11389 -0.28717 C 0.13229 -0.23514 0.15278 -0.18983 0.17344 -0.15769 C 0.19063 -0.13133 0.21024 -0.10058 0.23368 -0.0726 C 0.30503 0.00832 0.38247 0.04786 0.40278 0.01087 C 0.42292 -0.01803 0.38229 -0.10913 0.31094 -0.19098 C 0.27604 -0.22798 0.24063 -0.26011 0.21111 -0.27514 C 0.1875 -0.29017 0.16319 -0.30543 0.13247 -0.31445 C 0.04045 -0.34451 -0.03958 -0.3385 -0.04705 -0.29665 C -0.05399 -0.2578 0.01181 -0.19514 0.10208 -0.1637 C 0.14722 -0.15052 0.18819 -0.14081 0.21979 -0.14497 Z " pathEditMode="relative" rAng="3200836" ptsTypes="fffffffffffffffffffffffffffff">
                                      <p:cBhvr>
                                        <p:cTn id="12" dur="2000" fill="hold"/>
                                        <p:tgtEl>
                                          <p:spTgt spid="79882"/>
                                        </p:tgtEl>
                                        <p:attrNameLst>
                                          <p:attrName>ppt_x</p:attrName>
                                          <p:attrName>ppt_y</p:attrName>
                                        </p:attrNameLst>
                                      </p:cBhvr>
                                      <p:rCtr x="-21" y="-58"/>
                                    </p:animMotion>
                                  </p:childTnLst>
                                </p:cTn>
                              </p:par>
                              <p:par>
                                <p:cTn id="13" presetID="22" presetClass="path" presetSubtype="0" repeatCount="indefinite" fill="hold" grpId="0" nodeType="withEffect">
                                  <p:stCondLst>
                                    <p:cond delay="0"/>
                                  </p:stCondLst>
                                  <p:childTnLst>
                                    <p:animMotion origin="layout" path="M -3.33333E-6 -0.02219 C 0.1073 -0.02219 0.19584 0.05341 0.19584 0.14567 C 0.19584 0.25457 0.09775 0.29365 0.03889 0.31006 L -0.03923 0.3274 C -0.09809 0.34428 -0.19583 0.38613 -0.19583 0.50867 C -0.19583 0.58729 -0.10781 0.677 -3.33333E-6 0.677 C 0.1073 0.677 0.19584 0.58729 0.19584 0.50867 C 0.19584 0.38613 0.09775 0.34428 0.03889 0.3274 L -0.03923 0.31006 C -0.09809 0.29365 -0.19583 0.25457 -0.19583 0.14567 C -0.19583 0.05341 -0.10781 -0.02219 -3.33333E-6 -0.02219 Z " pathEditMode="relative" rAng="0" ptsTypes="ffFffffFfff">
                                      <p:cBhvr>
                                        <p:cTn id="14" dur="500" fill="hold"/>
                                        <p:tgtEl>
                                          <p:spTgt spid="79883"/>
                                        </p:tgtEl>
                                        <p:attrNameLst>
                                          <p:attrName>ppt_x</p:attrName>
                                          <p:attrName>ppt_y</p:attrName>
                                        </p:attrNameLst>
                                      </p:cBhvr>
                                      <p:rCtr x="0" y="350"/>
                                    </p:animMotion>
                                  </p:childTnLst>
                                </p:cTn>
                              </p:par>
                              <p:par>
                                <p:cTn id="15" presetID="29" presetClass="path" presetSubtype="0" repeatCount="indefinite" fill="hold" grpId="0" nodeType="withEffect">
                                  <p:stCondLst>
                                    <p:cond delay="1000"/>
                                  </p:stCondLst>
                                  <p:childTnLst>
                                    <p:animMotion origin="layout" path="M -0.125 0.2222 C -0.12188 0.1889 -0.12084 0.15145 -0.12014 0.11006 C -0.12327 -0.00971 -0.15226 -0.11538 -0.18247 -0.11052 C -0.21441 -0.10821 -0.23889 -0.00809 -0.23507 0.11561 C -0.2342 0.1785 -0.22622 0.2363 -0.21476 0.27676 C -0.20816 0.30844 -0.19983 0.33919 -0.18525 0.3748 C -0.14289 0.48347 -0.08334 0.55931 -0.05504 0.53919 C -0.02639 0.52162 -0.03872 0.41295 -0.08247 0.3022 C -0.10209 0.25249 -0.12743 0.20578 -0.14948 0.17896 C -0.16598 0.1496 -0.18594 0.1274 -0.20938 0.10312 C -0.28681 0.0252 -0.36233 -0.00439 -0.38091 0.03029 C -0.40139 0.06058 -0.35521 0.14751 -0.28004 0.22266 C -0.24705 0.25827 -0.21059 0.28763 -0.18039 0.29942 C -0.15539 0.31283 -0.13021 0.32324 -0.10018 0.32971 C -0.00677 0.35422 0.07257 0.34104 0.07795 0.29734 C 0.08507 0.25919 0.01597 0.20208 -0.07813 0.17873 C -0.11493 0.17225 -0.15434 0.16809 -0.18386 0.16948 C -0.21164 0.16994 -0.24393 0.17688 -0.27709 0.1896 C -0.36598 0.22451 -0.43351 0.27723 -0.42344 0.32416 C -0.41598 0.36324 -0.33716 0.36786 -0.24688 0.33803 C -0.20591 0.32393 -0.16893 0.30312 -0.14219 0.28046 C -0.1191 0.26566 -0.0941 0.24208 -0.06927 0.21572 C 0.00173 0.13572 0.04218 0.04023 0.01892 0.00763 C 0.00104 -0.02335 -0.07223 0.01572 -0.14445 0.09503 C -0.17761 0.13572 -0.20712 0.17642 -0.22188 0.2148 C -0.23768 0.24162 -0.25295 0.27029 -0.26372 0.31145 C -0.30087 0.42844 -0.3092 0.53087 -0.27934 0.54867 C -0.25209 0.56301 -0.19566 0.48647 -0.15782 0.37364 C -0.14115 0.31653 -0.12691 0.26428 -0.125 0.2222 Z " pathEditMode="relative" rAng="-1643523" ptsTypes="fffffffffffffffffffffffffffff">
                                      <p:cBhvr>
                                        <p:cTn id="16" dur="2000" spd="-100000" fill="hold"/>
                                        <p:tgtEl>
                                          <p:spTgt spid="79884"/>
                                        </p:tgtEl>
                                        <p:attrNameLst>
                                          <p:attrName>ppt_x</p:attrName>
                                          <p:attrName>ppt_y</p:attrName>
                                        </p:attrNameLst>
                                      </p:cBhvr>
                                      <p:rCtr x="-46" y="20"/>
                                    </p:animMotion>
                                  </p:childTnLst>
                                </p:cTn>
                              </p:par>
                              <p:par>
                                <p:cTn id="17" presetID="29" presetClass="path" presetSubtype="0" repeatCount="indefinite" fill="hold" grpId="0" nodeType="withEffect">
                                  <p:stCondLst>
                                    <p:cond delay="1000"/>
                                  </p:stCondLst>
                                  <p:childTnLst>
                                    <p:animMotion origin="layout" path="M 0.19878 0.25209 C 0.22396 0.25093 0.25208 0.2456 0.28264 0.24144 C 0.37343 0.21852 0.44566 0.16459 0.43819 0.12408 C 0.43246 0.08172 0.35295 0.0669 0.26146 0.09074 C 0.21493 0.10116 0.17343 0.12037 0.146 0.14491 C 0.12222 0.15509 0.10139 0.17176 0.07639 0.1956 C 0.00104 0.26875 -0.04479 0.35857 -0.02604 0.39236 C -0.00851 0.42755 0.06996 0.39398 0.14583 0.32037 C 0.18055 0.28704 0.21111 0.24607 0.22812 0.21227 C 0.24652 0.18681 0.26163 0.15602 0.27691 0.1257 C 0.321 0.00926 0.33385 -0.09768 0.30451 -0.11666 C 0.27639 -0.13773 0.21961 -0.06088 0.17517 0.04792 C 0.15468 0.1007 0.13802 0.14815 0.1342 0.19491 C 0.12639 0.22477 0.12343 0.26389 0.12413 0.30162 C 0.11996 0.42847 0.14062 0.53079 0.1743 0.53264 C 0.2033 0.53449 0.23507 0.43542 0.23871 0.30764 C 0.23871 0.25695 0.23524 0.20556 0.23021 0.17014 C 0.2243 0.12963 0.21562 0.09259 0.20017 0.04676 C 0.1625 -0.06736 0.11215 -0.14421 0.08021 -0.12407 C 0.05 -0.1125 0.0585 -0.0044 0.09409 0.10949 C 0.11163 0.16042 0.13194 0.20625 0.15225 0.23866 C 0.16909 0.26574 0.18958 0.29977 0.21215 0.325 C 0.28281 0.40602 0.35955 0.44607 0.38073 0.41019 C 0.40086 0.38125 0.36076 0.28935 0.28993 0.20672 C 0.25555 0.16968 0.22031 0.13634 0.19027 0.12176 C 0.1684 0.10926 0.14444 0.09398 0.11232 0.08172 C 0.02048 0.05023 -0.05903 0.05579 -0.06667 0.09792 C -0.07344 0.13611 -0.00729 0.20301 0.08264 0.23611 C 0.12639 0.24514 0.16718 0.25556 0.19878 0.25209 Z " pathEditMode="relative" rAng="3230010" ptsTypes="fffffffffffffffffffffffffffff">
                                      <p:cBhvr>
                                        <p:cTn id="18" dur="2000" spd="-100000" fill="hold"/>
                                        <p:tgtEl>
                                          <p:spTgt spid="79885"/>
                                        </p:tgtEl>
                                        <p:attrNameLst>
                                          <p:attrName>ppt_x</p:attrName>
                                          <p:attrName>ppt_y</p:attrName>
                                        </p:attrNameLst>
                                      </p:cBhvr>
                                      <p:rCtr x="-21" y="-59"/>
                                    </p:animMotion>
                                  </p:childTnLst>
                                </p:cTn>
                              </p:par>
                              <p:par>
                                <p:cTn id="19" presetID="29" presetClass="path" presetSubtype="0" repeatCount="indefinite" fill="hold" grpId="0" nodeType="withEffect">
                                  <p:stCondLst>
                                    <p:cond delay="1000"/>
                                  </p:stCondLst>
                                  <p:childTnLst>
                                    <p:animMotion origin="layout" path="M -0.32761 -0.06713 C -0.34219 -0.04074 -0.3592 -0.00995 -0.37639 0.02454 C -0.42188 0.13172 -0.43959 0.23889 -0.41129 0.25695 C -0.38386 0.27986 -0.32309 0.20903 -0.27691 0.10139 C -0.25243 0.04746 -0.23646 -0.00671 -0.22969 -0.0493 C -0.2224 -0.08171 -0.21789 -0.11296 -0.21563 -0.15393 C -0.20799 -0.27754 -0.229 -0.3824 -0.26059 -0.38125 C -0.29202 -0.3912 -0.32448 -0.28981 -0.33195 -0.16504 C -0.33334 -0.1081 -0.33212 -0.05115 -0.32275 -0.01273 C -0.32084 0.02107 -0.31424 0.05903 -0.30348 0.09329 C -0.2691 0.21459 -0.21702 0.29769 -0.18716 0.2801 C -0.15695 0.26528 -0.16025 0.1588 -0.19618 0.04213 C -0.20973 -0.01157 -0.22865 -0.06064 -0.24931 -0.09606 C -0.26545 -0.12245 -0.28299 -0.1493 -0.30521 -0.17523 C -0.37657 -0.2618 -0.44705 -0.30509 -0.47136 -0.27477 C -0.4915 -0.24652 -0.45573 -0.15023 -0.38525 -0.06296 C -0.3566 -0.03171 -0.32379 -0.00115 -0.29844 0.01968 C -0.275 0.03866 -0.24497 0.05602 -0.21181 0.06806 C -0.12223 0.10486 -0.04358 0.1051 -0.03351 0.06088 C -0.02275 0.02037 -0.08872 -0.04097 -0.17674 -0.07939 C -0.21893 -0.09514 -0.25729 -0.10416 -0.28976 -0.10509 C -0.3158 -0.10578 -0.34636 -0.10578 -0.37761 -0.10069 C -0.47032 -0.0824 -0.54358 -0.03102 -0.53334 0.01343 C -0.53316 0.05278 -0.45243 0.07176 -0.36164 0.0544 C -0.31771 0.04398 -0.27622 0.02963 -0.24844 0.00973 C -0.22431 -0.00347 -0.19948 -0.01736 -0.17414 -0.04305 C -0.09653 -0.11551 -0.0474 -0.19884 -0.06615 -0.23449 C -0.08316 -0.26551 -0.16233 -0.23889 -0.23959 -0.17245 C -0.27639 -0.13541 -0.3092 -0.10139 -0.32761 -0.06713 Z " pathEditMode="relative" rAng="11074657" ptsTypes="fffffffffffffffffffffffffffff">
                                      <p:cBhvr>
                                        <p:cTn id="20" dur="2000" spd="-100000" fill="hold"/>
                                        <p:tgtEl>
                                          <p:spTgt spid="79886"/>
                                        </p:tgtEl>
                                        <p:attrNameLst>
                                          <p:attrName>ppt_x</p:attrName>
                                          <p:attrName>ppt_y</p:attrName>
                                        </p:attrNameLst>
                                      </p:cBhvr>
                                      <p:rCtr x="4705" y="1759"/>
                                    </p:animMotion>
                                  </p:childTnLst>
                                </p:cTn>
                              </p:par>
                              <p:par>
                                <p:cTn id="21" presetID="29" presetClass="path" presetSubtype="0" repeatCount="indefinite" fill="hold" grpId="0" nodeType="withEffect">
                                  <p:stCondLst>
                                    <p:cond delay="1000"/>
                                  </p:stCondLst>
                                  <p:childTnLst>
                                    <p:animMotion origin="layout" path="M 0.20503 0.03912 C 0.22101 0.06551 0.24097 0.09236 0.26233 0.12176 C 0.3316 0.20255 0.40677 0.24838 0.42622 0.21597 C 0.44826 0.1838 0.40885 0.09005 0.33906 0.00764 C 0.30469 -0.03542 0.26788 -0.06713 0.23837 -0.08518 C 0.21615 -0.10092 0.19358 -0.11319 0.16406 -0.12384 C 0.07483 -0.15972 -0.00642 -0.15463 -0.01545 -0.11366 C -0.02517 -0.07384 0.04184 -0.01088 0.13194 0.02454 C 0.17309 0.04074 0.2158 0.04861 0.24653 0.0463 C 0.27274 0.05046 0.30017 0.04792 0.32951 0.0419 C 0.42378 0.0206 0.49549 -0.03009 0.48872 -0.07199 C 0.4842 -0.11505 0.40503 -0.13102 0.31215 -0.10949 C 0.27014 -0.10324 0.22986 -0.08866 0.20156 -0.06736 C 0.17708 -0.0537 0.15347 -0.03611 0.12969 -0.01042 C 0.05191 0.06296 0.00313 0.14699 0.02292 0.1831 C 0.03924 0.21574 0.11753 0.18935 0.19601 0.11528 C 0.22622 0.08449 0.25469 0.04931 0.27448 0.01945 C 0.29323 -0.00741 0.31215 -0.04352 0.32813 -0.08403 C 0.37326 -0.19352 0.38976 -0.29583 0.35885 -0.31782 C 0.33194 -0.34051 0.27326 -0.2669 0.22691 -0.15903 C 0.20677 -0.1081 0.19184 -0.05949 0.1849 -0.01805 C 0.17865 0.01597 0.17257 0.05556 0.16979 0.09745 C 0.16424 0.22222 0.18663 0.32824 0.22118 0.32778 C 0.25052 0.33195 0.2809 0.2338 0.28733 0.10833 C 0.28872 0.04908 0.28663 -0.00787 0.27726 -0.04861 C 0.27326 -0.08217 0.26753 -0.11782 0.25399 -0.15555 C 0.21684 -0.27245 0.16545 -0.35347 0.13594 -0.33611 C 0.10868 -0.32014 0.11076 -0.21273 0.14566 -0.09745 C 0.16493 -0.0412 0.18351 0.00833 0.20503 0.03912 Z " pathEditMode="relative" rAng="6388308" ptsTypes="fffffffffffffffffffffffffffff">
                                      <p:cBhvr>
                                        <p:cTn id="22" dur="2000" fill="hold"/>
                                        <p:tgtEl>
                                          <p:spTgt spid="79887"/>
                                        </p:tgtEl>
                                        <p:attrNameLst>
                                          <p:attrName>ppt_x</p:attrName>
                                          <p:attrName>ppt_y</p:attrName>
                                        </p:attrNameLst>
                                      </p:cBhvr>
                                      <p:rCtr x="2274" y="-5764"/>
                                    </p:animMotion>
                                  </p:childTnLst>
                                </p:cTn>
                              </p:par>
                              <p:par>
                                <p:cTn id="23" presetID="22" presetClass="path" presetSubtype="0" repeatCount="indefinite" fill="hold" grpId="0" nodeType="withEffect">
                                  <p:stCondLst>
                                    <p:cond delay="500"/>
                                  </p:stCondLst>
                                  <p:childTnLst>
                                    <p:animMotion origin="layout" path="M 0.04166 0.03329 C 0.13298 0.03329 0.20833 -0.04024 0.20833 -0.12948 C 0.20833 -0.23469 0.12482 -0.27307 0.07482 -0.28902 L 0.00816 -0.30521 C -0.04184 -0.32185 -0.125 -0.36232 -0.125 -0.48139 C -0.125 -0.55746 -0.05 -0.6437 0.04166 -0.6437 C 0.13298 -0.6437 0.20833 -0.55746 0.20833 -0.48139 C 0.20833 -0.36232 0.12482 -0.32185 0.07482 -0.30521 L 0.00816 -0.28902 C -0.04184 -0.27307 -0.125 -0.23469 -0.125 -0.12948 C -0.125 -0.04024 -0.05 0.03329 0.04166 0.03329 Z " pathEditMode="relative" rAng="0" ptsTypes="ffFffffFfff">
                                      <p:cBhvr>
                                        <p:cTn id="24" dur="500" fill="hold"/>
                                        <p:tgtEl>
                                          <p:spTgt spid="79888"/>
                                        </p:tgtEl>
                                        <p:attrNameLst>
                                          <p:attrName>ppt_x</p:attrName>
                                          <p:attrName>ppt_y</p:attrName>
                                        </p:attrNameLst>
                                      </p:cBhvr>
                                      <p:rCtr x="0" y="-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80" grpId="0" animBg="1"/>
      <p:bldP spid="79882" grpId="0" animBg="1"/>
      <p:bldP spid="79883" grpId="0" animBg="1"/>
      <p:bldP spid="79884" grpId="0" animBg="1"/>
      <p:bldP spid="79885" grpId="0" animBg="1"/>
      <p:bldP spid="79886" grpId="0" animBg="1"/>
      <p:bldP spid="79888" grpId="0" animBg="1"/>
      <p:bldP spid="79881" grpId="0" animBg="1"/>
      <p:bldP spid="798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sz="3200" dirty="0" smtClean="0">
                <a:cs typeface="Segoe UI" charset="0"/>
              </a:rPr>
              <a:t>Where we’re going…</a:t>
            </a:r>
          </a:p>
        </p:txBody>
      </p:sp>
      <p:sp>
        <p:nvSpPr>
          <p:cNvPr id="24578" name="Rectangle 3"/>
          <p:cNvSpPr>
            <a:spLocks noGrp="1"/>
          </p:cNvSpPr>
          <p:nvPr>
            <p:ph type="body" idx="1"/>
          </p:nvPr>
        </p:nvSpPr>
        <p:spPr/>
        <p:txBody>
          <a:bodyPr/>
          <a:lstStyle/>
          <a:p>
            <a:r>
              <a:rPr lang="en-US" sz="2800" dirty="0" smtClean="0">
                <a:cs typeface="Segoe UI" charset="0"/>
              </a:rPr>
              <a:t>Over the next few weeks you are going to learn everything you can about atoms and elements.</a:t>
            </a:r>
          </a:p>
          <a:p>
            <a:r>
              <a:rPr lang="en-US" sz="2800" dirty="0" smtClean="0">
                <a:cs typeface="Segoe UI" charset="0"/>
              </a:rPr>
              <a:t>We’ll first discuss the history of the atom, then the structure, finally modern atomic theory.</a:t>
            </a:r>
          </a:p>
          <a:p>
            <a:r>
              <a:rPr lang="en-US" sz="2800" dirty="0" smtClean="0">
                <a:cs typeface="Segoe UI" charset="0"/>
              </a:rPr>
              <a:t>In later lessons we’ll discuss the periodic table; the logic behind its construction and the properties of elements we observe.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76200" y="152400"/>
            <a:ext cx="5486400" cy="639763"/>
          </a:xfrm>
          <a:solidFill>
            <a:schemeClr val="bg1"/>
          </a:solidFill>
        </p:spPr>
        <p:txBody>
          <a:bodyPr/>
          <a:lstStyle/>
          <a:p>
            <a:r>
              <a:rPr lang="en-US" sz="3200" dirty="0" smtClean="0">
                <a:cs typeface="Segoe UI" charset="0"/>
              </a:rPr>
              <a:t>The Electron Cloud Model</a:t>
            </a:r>
          </a:p>
        </p:txBody>
      </p:sp>
      <p:sp>
        <p:nvSpPr>
          <p:cNvPr id="50178" name="Rectangle 3"/>
          <p:cNvSpPr>
            <a:spLocks noGrp="1"/>
          </p:cNvSpPr>
          <p:nvPr>
            <p:ph type="body" idx="1"/>
          </p:nvPr>
        </p:nvSpPr>
        <p:spPr>
          <a:xfrm>
            <a:off x="66674" y="792162"/>
            <a:ext cx="9077325" cy="6065838"/>
          </a:xfrm>
        </p:spPr>
        <p:txBody>
          <a:bodyPr>
            <a:normAutofit fontScale="92500" lnSpcReduction="10000"/>
          </a:bodyPr>
          <a:lstStyle/>
          <a:p>
            <a:r>
              <a:rPr lang="en-US" sz="2800" b="1" u="sng" dirty="0" smtClean="0">
                <a:latin typeface="Arial" charset="0"/>
                <a:cs typeface="Segoe UI" charset="0"/>
              </a:rPr>
              <a:t>Schrödinger’s electron cloud model suggests that the location of an electron can’t be really predicted; only the probability of the likelihood an electron would be there.</a:t>
            </a:r>
          </a:p>
          <a:p>
            <a:pPr lvl="1" eaLnBrk="1" hangingPunct="1">
              <a:lnSpc>
                <a:spcPct val="90000"/>
              </a:lnSpc>
            </a:pPr>
            <a:r>
              <a:rPr lang="en-US" sz="2400" dirty="0" smtClean="0">
                <a:solidFill>
                  <a:srgbClr val="990033"/>
                </a:solidFill>
                <a:latin typeface="Arial" charset="0"/>
                <a:cs typeface="Segoe UI" charset="0"/>
              </a:rPr>
              <a:t>Probability is used to determine where an electron is </a:t>
            </a:r>
            <a:r>
              <a:rPr lang="en-US" sz="2400" i="1" dirty="0" smtClean="0">
                <a:solidFill>
                  <a:schemeClr val="hlink"/>
                </a:solidFill>
                <a:latin typeface="Arial" charset="0"/>
                <a:cs typeface="Segoe UI" charset="0"/>
              </a:rPr>
              <a:t>likely</a:t>
            </a:r>
            <a:r>
              <a:rPr lang="en-US" sz="2400" dirty="0" smtClean="0">
                <a:solidFill>
                  <a:srgbClr val="990033"/>
                </a:solidFill>
                <a:latin typeface="Arial" charset="0"/>
                <a:cs typeface="Segoe UI" charset="0"/>
              </a:rPr>
              <a:t> to be at any particular moment in time</a:t>
            </a:r>
            <a:r>
              <a:rPr lang="en-US" sz="2400" dirty="0" smtClean="0">
                <a:latin typeface="Arial" charset="0"/>
                <a:cs typeface="Segoe UI" charset="0"/>
              </a:rPr>
              <a:t>.</a:t>
            </a:r>
          </a:p>
          <a:p>
            <a:pPr lvl="1" eaLnBrk="1" hangingPunct="1">
              <a:lnSpc>
                <a:spcPct val="90000"/>
              </a:lnSpc>
            </a:pPr>
            <a:r>
              <a:rPr lang="en-US" sz="2400" dirty="0" smtClean="0">
                <a:latin typeface="Arial" charset="0"/>
                <a:cs typeface="Segoe UI" charset="0"/>
              </a:rPr>
              <a:t>What is probability? </a:t>
            </a:r>
          </a:p>
          <a:p>
            <a:pPr eaLnBrk="1" hangingPunct="1">
              <a:lnSpc>
                <a:spcPct val="90000"/>
              </a:lnSpc>
            </a:pPr>
            <a:r>
              <a:rPr lang="en-US" sz="2800" b="1" dirty="0" smtClean="0">
                <a:latin typeface="Arial" charset="0"/>
                <a:cs typeface="Segoe UI" charset="0"/>
              </a:rPr>
              <a:t>The problem </a:t>
            </a:r>
            <a:r>
              <a:rPr lang="en-US" sz="2800" b="1" dirty="0">
                <a:latin typeface="Arial" charset="0"/>
                <a:cs typeface="Segoe UI" charset="0"/>
              </a:rPr>
              <a:t>with </a:t>
            </a:r>
            <a:r>
              <a:rPr lang="en-US" sz="2800" b="1" dirty="0" smtClean="0">
                <a:latin typeface="Arial" charset="0"/>
                <a:cs typeface="Segoe UI" charset="0"/>
              </a:rPr>
              <a:t>Schrödinger’s model is that there hasn’t been any 3-D model that can express probability accurately, maybe it just can’t be done.</a:t>
            </a:r>
          </a:p>
          <a:p>
            <a:pPr eaLnBrk="1" hangingPunct="1">
              <a:lnSpc>
                <a:spcPct val="90000"/>
              </a:lnSpc>
            </a:pPr>
            <a:r>
              <a:rPr lang="en-US" sz="2800" b="1" dirty="0" smtClean="0">
                <a:latin typeface="Arial" charset="0"/>
                <a:cs typeface="Segoe UI" charset="0"/>
              </a:rPr>
              <a:t>The most acceptable model represents the probability of an electron being in any area by regions being more heavily shaded when there is a higher chance of an electron being there.</a:t>
            </a:r>
          </a:p>
          <a:p>
            <a:pPr eaLnBrk="1" hangingPunct="1">
              <a:lnSpc>
                <a:spcPct val="90000"/>
              </a:lnSpc>
            </a:pPr>
            <a:r>
              <a:rPr lang="en-US" sz="2800" b="1" dirty="0" smtClean="0">
                <a:solidFill>
                  <a:srgbClr val="800080"/>
                </a:solidFill>
                <a:latin typeface="Arial" charset="0"/>
                <a:cs typeface="Segoe UI" charset="0"/>
              </a:rPr>
              <a:t>The model that we use to represent an atom, therefore, is a combination of Bohr’s Orbital Model and </a:t>
            </a:r>
            <a:r>
              <a:rPr lang="en-US" sz="2800" b="1" dirty="0" smtClean="0">
                <a:cs typeface="Segoe UI" charset="0"/>
              </a:rPr>
              <a:t>Schrödinger’s Electron Cloud model.</a:t>
            </a:r>
            <a:endParaRPr lang="en-US" sz="2800" dirty="0" smtClean="0">
              <a:solidFill>
                <a:srgbClr val="800080"/>
              </a:solidFill>
              <a:cs typeface="Segoe UI" charset="0"/>
            </a:endParaRPr>
          </a:p>
        </p:txBody>
      </p:sp>
    </p:spTree>
    <p:extLst>
      <p:ext uri="{BB962C8B-B14F-4D97-AF65-F5344CB8AC3E}">
        <p14:creationId xmlns:p14="http://schemas.microsoft.com/office/powerpoint/2010/main" val="1033574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a:srcRect l="3329" t="7913"/>
          <a:stretch>
            <a:fillRect/>
          </a:stretch>
        </p:blipFill>
        <p:spPr bwMode="auto">
          <a:xfrm>
            <a:off x="2286000" y="2133600"/>
            <a:ext cx="4425950" cy="4433888"/>
          </a:xfrm>
          <a:prstGeom prst="rect">
            <a:avLst/>
          </a:prstGeom>
          <a:noFill/>
          <a:ln w="9525">
            <a:noFill/>
            <a:miter lim="800000"/>
            <a:headEnd/>
            <a:tailEnd/>
          </a:ln>
        </p:spPr>
      </p:pic>
      <p:pic>
        <p:nvPicPr>
          <p:cNvPr id="107525" name="Picture 5"/>
          <p:cNvPicPr>
            <a:picLocks noChangeAspect="1" noChangeArrowheads="1"/>
          </p:cNvPicPr>
          <p:nvPr/>
        </p:nvPicPr>
        <p:blipFill>
          <a:blip r:embed="rId3"/>
          <a:srcRect t="4436"/>
          <a:stretch>
            <a:fillRect/>
          </a:stretch>
        </p:blipFill>
        <p:spPr bwMode="auto">
          <a:xfrm>
            <a:off x="2176463" y="2243138"/>
            <a:ext cx="4759325" cy="4343400"/>
          </a:xfrm>
          <a:prstGeom prst="rect">
            <a:avLst/>
          </a:prstGeom>
          <a:noFill/>
          <a:ln w="9525">
            <a:noFill/>
            <a:miter lim="800000"/>
            <a:headEnd/>
            <a:tailEnd/>
          </a:ln>
        </p:spPr>
      </p:pic>
      <p:sp>
        <p:nvSpPr>
          <p:cNvPr id="51203" name="Rectangle 2"/>
          <p:cNvSpPr>
            <a:spLocks noGrp="1"/>
          </p:cNvSpPr>
          <p:nvPr>
            <p:ph type="title"/>
          </p:nvPr>
        </p:nvSpPr>
        <p:spPr>
          <a:xfrm>
            <a:off x="0" y="685800"/>
            <a:ext cx="8229600" cy="639763"/>
          </a:xfrm>
        </p:spPr>
        <p:txBody>
          <a:bodyPr/>
          <a:lstStyle/>
          <a:p>
            <a:r>
              <a:rPr lang="en-US" sz="3200" dirty="0" smtClean="0">
                <a:cs typeface="Segoe UI" charset="0"/>
              </a:rPr>
              <a:t>The Electron Cloud/Bohr Model</a:t>
            </a:r>
          </a:p>
        </p:txBody>
      </p:sp>
      <p:sp>
        <p:nvSpPr>
          <p:cNvPr id="51204" name="Rectangle 3"/>
          <p:cNvSpPr>
            <a:spLocks noGrp="1"/>
          </p:cNvSpPr>
          <p:nvPr>
            <p:ph type="body" idx="1"/>
          </p:nvPr>
        </p:nvSpPr>
        <p:spPr>
          <a:xfrm>
            <a:off x="76200" y="1341438"/>
            <a:ext cx="8229600" cy="715962"/>
          </a:xfrm>
        </p:spPr>
        <p:txBody>
          <a:bodyPr/>
          <a:lstStyle/>
          <a:p>
            <a:r>
              <a:rPr lang="en-US" smtClean="0">
                <a:cs typeface="Segoe UI" charset="0"/>
              </a:rPr>
              <a:t>The Electron Cloud Model</a:t>
            </a:r>
          </a:p>
        </p:txBody>
      </p:sp>
      <p:sp>
        <p:nvSpPr>
          <p:cNvPr id="51205" name="Text Box 6"/>
          <p:cNvSpPr txBox="1">
            <a:spLocks noChangeArrowheads="1"/>
          </p:cNvSpPr>
          <p:nvPr/>
        </p:nvSpPr>
        <p:spPr bwMode="auto">
          <a:xfrm>
            <a:off x="-92075" y="950913"/>
            <a:ext cx="184150" cy="366712"/>
          </a:xfrm>
          <a:prstGeom prst="rect">
            <a:avLst/>
          </a:prstGeom>
          <a:noFill/>
          <a:ln w="9525">
            <a:noFill/>
            <a:miter lim="800000"/>
            <a:headEnd/>
            <a:tailEnd/>
          </a:ln>
        </p:spPr>
        <p:txBody>
          <a:bodyPr wrap="none">
            <a:spAutoFit/>
          </a:bodyPr>
          <a:lstStyle/>
          <a:p>
            <a:endParaRPr lang="en-US"/>
          </a:p>
        </p:txBody>
      </p:sp>
      <p:sp>
        <p:nvSpPr>
          <p:cNvPr id="107527" name="Text Box 7"/>
          <p:cNvSpPr txBox="1">
            <a:spLocks noChangeArrowheads="1"/>
          </p:cNvSpPr>
          <p:nvPr/>
        </p:nvSpPr>
        <p:spPr bwMode="auto">
          <a:xfrm>
            <a:off x="228600" y="1371600"/>
            <a:ext cx="5334000" cy="579438"/>
          </a:xfrm>
          <a:prstGeom prst="rect">
            <a:avLst/>
          </a:prstGeom>
          <a:solidFill>
            <a:schemeClr val="bg1"/>
          </a:solidFill>
          <a:ln w="9525">
            <a:noFill/>
            <a:miter lim="800000"/>
            <a:headEnd/>
            <a:tailEnd/>
          </a:ln>
        </p:spPr>
        <p:txBody>
          <a:bodyPr>
            <a:spAutoFit/>
          </a:bodyPr>
          <a:lstStyle/>
          <a:p>
            <a:r>
              <a:rPr lang="en-US" sz="3200">
                <a:solidFill>
                  <a:srgbClr val="800080"/>
                </a:solidFill>
                <a:latin typeface="Century Gothic" pitchFamily="34" charset="0"/>
              </a:rPr>
              <a:t>The Bohr Model</a:t>
            </a:r>
          </a:p>
        </p:txBody>
      </p:sp>
      <p:sp>
        <p:nvSpPr>
          <p:cNvPr id="40968" name="Rectangle 8"/>
          <p:cNvSpPr>
            <a:spLocks noChangeArrowheads="1"/>
          </p:cNvSpPr>
          <p:nvPr/>
        </p:nvSpPr>
        <p:spPr bwMode="auto">
          <a:xfrm>
            <a:off x="0" y="5312152"/>
            <a:ext cx="9144000" cy="1569660"/>
          </a:xfrm>
          <a:prstGeom prst="rect">
            <a:avLst/>
          </a:prstGeom>
          <a:noFill/>
          <a:ln w="9525">
            <a:noFill/>
            <a:miter lim="800000"/>
            <a:headEnd/>
            <a:tailEnd/>
          </a:ln>
        </p:spPr>
        <p:txBody>
          <a:bodyPr>
            <a:spAutoFit/>
          </a:bodyPr>
          <a:lstStyle/>
          <a:p>
            <a:r>
              <a:rPr lang="en-US" sz="2400" b="1" dirty="0">
                <a:solidFill>
                  <a:srgbClr val="FF0000"/>
                </a:solidFill>
              </a:rPr>
              <a:t>Ultimately, </a:t>
            </a:r>
            <a:r>
              <a:rPr lang="en-US" sz="2400" b="1" u="sng" dirty="0">
                <a:solidFill>
                  <a:srgbClr val="FF0000"/>
                </a:solidFill>
              </a:rPr>
              <a:t>scientists use the electron cloud </a:t>
            </a:r>
            <a:r>
              <a:rPr lang="en-US" sz="2400" b="1" u="sng" dirty="0" smtClean="0">
                <a:solidFill>
                  <a:srgbClr val="FF0000"/>
                </a:solidFill>
              </a:rPr>
              <a:t>theory with Bohr’s orbitals to </a:t>
            </a:r>
            <a:r>
              <a:rPr lang="en-US" sz="2400" b="1" u="sng" dirty="0">
                <a:solidFill>
                  <a:srgbClr val="FF0000"/>
                </a:solidFill>
              </a:rPr>
              <a:t>describe the possible locations of electrons around the </a:t>
            </a:r>
            <a:r>
              <a:rPr lang="en-US" sz="2400" b="1" u="sng" dirty="0" smtClean="0">
                <a:solidFill>
                  <a:srgbClr val="FF0000"/>
                </a:solidFill>
              </a:rPr>
              <a:t>nucleus, using probability.</a:t>
            </a:r>
            <a:endParaRPr lang="en-US" sz="2400" b="1" u="sng" dirty="0">
              <a:solidFill>
                <a:srgbClr val="FF0000"/>
              </a:solidFill>
            </a:endParaRPr>
          </a:p>
          <a:p>
            <a:r>
              <a:rPr lang="en-US" sz="2400" dirty="0" smtClean="0">
                <a:solidFill>
                  <a:srgbClr val="800080"/>
                </a:solidFill>
              </a:rPr>
              <a:t>Electrons are there, but </a:t>
            </a:r>
            <a:r>
              <a:rPr lang="en-US" sz="2400" dirty="0">
                <a:solidFill>
                  <a:srgbClr val="800080"/>
                </a:solidFill>
              </a:rPr>
              <a:t>they don’t really have to be there.</a:t>
            </a:r>
          </a:p>
        </p:txBody>
      </p:sp>
    </p:spTree>
    <p:extLst>
      <p:ext uri="{BB962C8B-B14F-4D97-AF65-F5344CB8AC3E}">
        <p14:creationId xmlns:p14="http://schemas.microsoft.com/office/powerpoint/2010/main" val="18234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107525"/>
                                        </p:tgtEl>
                                      </p:cBhvr>
                                    </p:animEffect>
                                    <p:set>
                                      <p:cBhvr>
                                        <p:cTn id="7" dur="1" fill="hold">
                                          <p:stCondLst>
                                            <p:cond delay="2999"/>
                                          </p:stCondLst>
                                        </p:cTn>
                                        <p:tgtEl>
                                          <p:spTgt spid="10752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3000"/>
                                        <p:tgtEl>
                                          <p:spTgt spid="107527"/>
                                        </p:tgtEl>
                                      </p:cBhvr>
                                    </p:animEffect>
                                    <p:set>
                                      <p:cBhvr>
                                        <p:cTn id="10" dur="1" fill="hold">
                                          <p:stCondLst>
                                            <p:cond delay="2999"/>
                                          </p:stCondLst>
                                        </p:cTn>
                                        <p:tgtEl>
                                          <p:spTgt spid="1075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968"/>
                                        </p:tgtEl>
                                        <p:attrNameLst>
                                          <p:attrName>style.visibility</p:attrName>
                                        </p:attrNameLst>
                                      </p:cBhvr>
                                      <p:to>
                                        <p:strVal val="visible"/>
                                      </p:to>
                                    </p:set>
                                    <p:animEffect transition="in" filter="dissolve">
                                      <p:cBhvr>
                                        <p:cTn id="15"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animBg="1"/>
      <p:bldP spid="4096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a:xfrm>
            <a:off x="84138" y="685800"/>
            <a:ext cx="9059862" cy="639763"/>
          </a:xfrm>
        </p:spPr>
        <p:txBody>
          <a:bodyPr/>
          <a:lstStyle/>
          <a:p>
            <a:r>
              <a:rPr lang="en-US" sz="3200" smtClean="0">
                <a:cs typeface="Segoe UI" charset="0"/>
              </a:rPr>
              <a:t>Let’s Review the History of the Atomic Model</a:t>
            </a:r>
          </a:p>
        </p:txBody>
      </p:sp>
      <p:sp>
        <p:nvSpPr>
          <p:cNvPr id="52226" name="Rectangle 3"/>
          <p:cNvSpPr>
            <a:spLocks noGrp="1"/>
          </p:cNvSpPr>
          <p:nvPr>
            <p:ph type="body" idx="4294967295"/>
          </p:nvPr>
        </p:nvSpPr>
        <p:spPr/>
        <p:txBody>
          <a:bodyPr/>
          <a:lstStyle/>
          <a:p>
            <a:r>
              <a:rPr lang="en-US" smtClean="0">
                <a:cs typeface="Segoe UI" charset="0"/>
              </a:rPr>
              <a:t>Dalton</a:t>
            </a:r>
          </a:p>
          <a:p>
            <a:pPr lvl="1"/>
            <a:r>
              <a:rPr lang="en-US" smtClean="0">
                <a:cs typeface="Segoe UI" charset="0"/>
              </a:rPr>
              <a:t>Solid Sphere</a:t>
            </a:r>
          </a:p>
          <a:p>
            <a:pPr lvl="1"/>
            <a:r>
              <a:rPr lang="en-US" smtClean="0">
                <a:cs typeface="Segoe UI" charset="0"/>
              </a:rPr>
              <a:t>1803</a:t>
            </a:r>
          </a:p>
        </p:txBody>
      </p:sp>
      <p:pic>
        <p:nvPicPr>
          <p:cNvPr id="52227" name="Picture 13"/>
          <p:cNvPicPr>
            <a:picLocks noChangeAspect="1" noChangeArrowheads="1"/>
          </p:cNvPicPr>
          <p:nvPr/>
        </p:nvPicPr>
        <p:blipFill>
          <a:blip r:embed="rId2"/>
          <a:srcRect/>
          <a:stretch>
            <a:fillRect/>
          </a:stretch>
        </p:blipFill>
        <p:spPr bwMode="auto">
          <a:xfrm>
            <a:off x="4724400" y="2590800"/>
            <a:ext cx="3859213" cy="3667125"/>
          </a:xfrm>
          <a:prstGeom prst="rect">
            <a:avLst/>
          </a:prstGeom>
          <a:noFill/>
          <a:ln w="9525">
            <a:noFill/>
            <a:miter lim="800000"/>
            <a:headEnd/>
            <a:tailEnd/>
          </a:ln>
        </p:spPr>
      </p:pic>
    </p:spTree>
    <p:extLst>
      <p:ext uri="{BB962C8B-B14F-4D97-AF65-F5344CB8AC3E}">
        <p14:creationId xmlns:p14="http://schemas.microsoft.com/office/powerpoint/2010/main" val="4123274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p:txBody>
          <a:bodyPr/>
          <a:lstStyle/>
          <a:p>
            <a:r>
              <a:rPr lang="en-US" sz="3200" smtClean="0">
                <a:cs typeface="Segoe UI" charset="0"/>
              </a:rPr>
              <a:t>The Evolution of the Atomic Model</a:t>
            </a:r>
          </a:p>
        </p:txBody>
      </p:sp>
      <p:sp>
        <p:nvSpPr>
          <p:cNvPr id="53250" name="Rectangle 3"/>
          <p:cNvSpPr>
            <a:spLocks noGrp="1"/>
          </p:cNvSpPr>
          <p:nvPr>
            <p:ph type="body" idx="4294967295"/>
          </p:nvPr>
        </p:nvSpPr>
        <p:spPr/>
        <p:txBody>
          <a:bodyPr/>
          <a:lstStyle/>
          <a:p>
            <a:r>
              <a:rPr lang="en-US" dirty="0" smtClean="0">
                <a:cs typeface="Segoe UI" charset="0"/>
              </a:rPr>
              <a:t>Thomson Model</a:t>
            </a:r>
          </a:p>
          <a:p>
            <a:pPr lvl="1"/>
            <a:r>
              <a:rPr lang="en-US" dirty="0" smtClean="0">
                <a:cs typeface="Segoe UI" charset="0"/>
              </a:rPr>
              <a:t>Plum Pudding</a:t>
            </a:r>
          </a:p>
          <a:p>
            <a:pPr lvl="1"/>
            <a:r>
              <a:rPr lang="en-US" dirty="0" smtClean="0">
                <a:cs typeface="Segoe UI" charset="0"/>
              </a:rPr>
              <a:t>1897</a:t>
            </a:r>
          </a:p>
        </p:txBody>
      </p:sp>
      <p:grpSp>
        <p:nvGrpSpPr>
          <p:cNvPr id="53251" name="Group 28"/>
          <p:cNvGrpSpPr>
            <a:grpSpLocks/>
          </p:cNvGrpSpPr>
          <p:nvPr/>
        </p:nvGrpSpPr>
        <p:grpSpPr bwMode="auto">
          <a:xfrm>
            <a:off x="4648200" y="2438400"/>
            <a:ext cx="3994150" cy="3943350"/>
            <a:chOff x="2928" y="1536"/>
            <a:chExt cx="2516" cy="2484"/>
          </a:xfrm>
        </p:grpSpPr>
        <p:pic>
          <p:nvPicPr>
            <p:cNvPr id="53252" name="Picture 5"/>
            <p:cNvPicPr>
              <a:picLocks noChangeAspect="1" noChangeArrowheads="1"/>
            </p:cNvPicPr>
            <p:nvPr/>
          </p:nvPicPr>
          <p:blipFill>
            <a:blip r:embed="rId2"/>
            <a:srcRect/>
            <a:stretch>
              <a:fillRect/>
            </a:stretch>
          </p:blipFill>
          <p:spPr bwMode="auto">
            <a:xfrm>
              <a:off x="2928" y="1632"/>
              <a:ext cx="2516" cy="2388"/>
            </a:xfrm>
            <a:prstGeom prst="rect">
              <a:avLst/>
            </a:prstGeom>
            <a:noFill/>
            <a:ln w="9525">
              <a:noFill/>
              <a:miter lim="800000"/>
              <a:headEnd/>
              <a:tailEnd/>
            </a:ln>
          </p:spPr>
        </p:pic>
        <p:sp>
          <p:nvSpPr>
            <p:cNvPr id="53253" name="Text Box 6"/>
            <p:cNvSpPr txBox="1">
              <a:spLocks noChangeArrowheads="1"/>
            </p:cNvSpPr>
            <p:nvPr/>
          </p:nvSpPr>
          <p:spPr bwMode="auto">
            <a:xfrm>
              <a:off x="3264" y="2256"/>
              <a:ext cx="247" cy="327"/>
            </a:xfrm>
            <a:prstGeom prst="rect">
              <a:avLst/>
            </a:prstGeom>
            <a:noFill/>
            <a:ln w="9525">
              <a:noFill/>
              <a:miter lim="800000"/>
              <a:headEnd/>
              <a:tailEnd/>
            </a:ln>
          </p:spPr>
          <p:txBody>
            <a:bodyPr wrap="none">
              <a:spAutoFit/>
            </a:bodyPr>
            <a:lstStyle/>
            <a:p>
              <a:r>
                <a:rPr lang="en-US" sz="2800" b="1"/>
                <a:t>+</a:t>
              </a:r>
            </a:p>
          </p:txBody>
        </p:sp>
        <p:sp>
          <p:nvSpPr>
            <p:cNvPr id="53254" name="Text Box 7"/>
            <p:cNvSpPr txBox="1">
              <a:spLocks noChangeArrowheads="1"/>
            </p:cNvSpPr>
            <p:nvPr/>
          </p:nvSpPr>
          <p:spPr bwMode="auto">
            <a:xfrm>
              <a:off x="3696" y="1824"/>
              <a:ext cx="247" cy="327"/>
            </a:xfrm>
            <a:prstGeom prst="rect">
              <a:avLst/>
            </a:prstGeom>
            <a:noFill/>
            <a:ln w="9525">
              <a:noFill/>
              <a:miter lim="800000"/>
              <a:headEnd/>
              <a:tailEnd/>
            </a:ln>
          </p:spPr>
          <p:txBody>
            <a:bodyPr wrap="none">
              <a:spAutoFit/>
            </a:bodyPr>
            <a:lstStyle/>
            <a:p>
              <a:r>
                <a:rPr lang="en-US" sz="2800" b="1"/>
                <a:t>+</a:t>
              </a:r>
            </a:p>
          </p:txBody>
        </p:sp>
        <p:sp>
          <p:nvSpPr>
            <p:cNvPr id="53255" name="Text Box 8"/>
            <p:cNvSpPr txBox="1">
              <a:spLocks noChangeArrowheads="1"/>
            </p:cNvSpPr>
            <p:nvPr/>
          </p:nvSpPr>
          <p:spPr bwMode="auto">
            <a:xfrm>
              <a:off x="4032" y="2592"/>
              <a:ext cx="247" cy="327"/>
            </a:xfrm>
            <a:prstGeom prst="rect">
              <a:avLst/>
            </a:prstGeom>
            <a:noFill/>
            <a:ln w="9525">
              <a:noFill/>
              <a:miter lim="800000"/>
              <a:headEnd/>
              <a:tailEnd/>
            </a:ln>
          </p:spPr>
          <p:txBody>
            <a:bodyPr wrap="none">
              <a:spAutoFit/>
            </a:bodyPr>
            <a:lstStyle/>
            <a:p>
              <a:r>
                <a:rPr lang="en-US" sz="2800" b="1"/>
                <a:t>+</a:t>
              </a:r>
            </a:p>
          </p:txBody>
        </p:sp>
        <p:sp>
          <p:nvSpPr>
            <p:cNvPr id="53256" name="Text Box 9"/>
            <p:cNvSpPr txBox="1">
              <a:spLocks noChangeArrowheads="1"/>
            </p:cNvSpPr>
            <p:nvPr/>
          </p:nvSpPr>
          <p:spPr bwMode="auto">
            <a:xfrm>
              <a:off x="4800" y="3024"/>
              <a:ext cx="247" cy="327"/>
            </a:xfrm>
            <a:prstGeom prst="rect">
              <a:avLst/>
            </a:prstGeom>
            <a:noFill/>
            <a:ln w="9525">
              <a:noFill/>
              <a:miter lim="800000"/>
              <a:headEnd/>
              <a:tailEnd/>
            </a:ln>
          </p:spPr>
          <p:txBody>
            <a:bodyPr wrap="none">
              <a:spAutoFit/>
            </a:bodyPr>
            <a:lstStyle/>
            <a:p>
              <a:r>
                <a:rPr lang="en-US" sz="2800" b="1"/>
                <a:t>+</a:t>
              </a:r>
            </a:p>
          </p:txBody>
        </p:sp>
        <p:sp>
          <p:nvSpPr>
            <p:cNvPr id="53257" name="Text Box 10"/>
            <p:cNvSpPr txBox="1">
              <a:spLocks noChangeArrowheads="1"/>
            </p:cNvSpPr>
            <p:nvPr/>
          </p:nvSpPr>
          <p:spPr bwMode="auto">
            <a:xfrm>
              <a:off x="3168" y="2928"/>
              <a:ext cx="247" cy="327"/>
            </a:xfrm>
            <a:prstGeom prst="rect">
              <a:avLst/>
            </a:prstGeom>
            <a:noFill/>
            <a:ln w="9525">
              <a:noFill/>
              <a:miter lim="800000"/>
              <a:headEnd/>
              <a:tailEnd/>
            </a:ln>
          </p:spPr>
          <p:txBody>
            <a:bodyPr wrap="none">
              <a:spAutoFit/>
            </a:bodyPr>
            <a:lstStyle/>
            <a:p>
              <a:r>
                <a:rPr lang="en-US" sz="2800" b="1"/>
                <a:t>+</a:t>
              </a:r>
            </a:p>
          </p:txBody>
        </p:sp>
        <p:sp>
          <p:nvSpPr>
            <p:cNvPr id="53258" name="Text Box 11"/>
            <p:cNvSpPr txBox="1">
              <a:spLocks noChangeArrowheads="1"/>
            </p:cNvSpPr>
            <p:nvPr/>
          </p:nvSpPr>
          <p:spPr bwMode="auto">
            <a:xfrm>
              <a:off x="3936" y="3072"/>
              <a:ext cx="247" cy="327"/>
            </a:xfrm>
            <a:prstGeom prst="rect">
              <a:avLst/>
            </a:prstGeom>
            <a:noFill/>
            <a:ln w="9525">
              <a:noFill/>
              <a:miter lim="800000"/>
              <a:headEnd/>
              <a:tailEnd/>
            </a:ln>
          </p:spPr>
          <p:txBody>
            <a:bodyPr wrap="none">
              <a:spAutoFit/>
            </a:bodyPr>
            <a:lstStyle/>
            <a:p>
              <a:r>
                <a:rPr lang="en-US" sz="2800" b="1"/>
                <a:t>+</a:t>
              </a:r>
            </a:p>
          </p:txBody>
        </p:sp>
        <p:sp>
          <p:nvSpPr>
            <p:cNvPr id="53259" name="Text Box 12"/>
            <p:cNvSpPr txBox="1">
              <a:spLocks noChangeArrowheads="1"/>
            </p:cNvSpPr>
            <p:nvPr/>
          </p:nvSpPr>
          <p:spPr bwMode="auto">
            <a:xfrm>
              <a:off x="4464" y="2688"/>
              <a:ext cx="247" cy="327"/>
            </a:xfrm>
            <a:prstGeom prst="rect">
              <a:avLst/>
            </a:prstGeom>
            <a:noFill/>
            <a:ln w="9525">
              <a:noFill/>
              <a:miter lim="800000"/>
              <a:headEnd/>
              <a:tailEnd/>
            </a:ln>
          </p:spPr>
          <p:txBody>
            <a:bodyPr wrap="none">
              <a:spAutoFit/>
            </a:bodyPr>
            <a:lstStyle/>
            <a:p>
              <a:r>
                <a:rPr lang="en-US" sz="2800" b="1"/>
                <a:t>+</a:t>
              </a:r>
            </a:p>
          </p:txBody>
        </p:sp>
        <p:sp>
          <p:nvSpPr>
            <p:cNvPr id="53260" name="Text Box 13"/>
            <p:cNvSpPr txBox="1">
              <a:spLocks noChangeArrowheads="1"/>
            </p:cNvSpPr>
            <p:nvPr/>
          </p:nvSpPr>
          <p:spPr bwMode="auto">
            <a:xfrm>
              <a:off x="4320" y="1824"/>
              <a:ext cx="247" cy="327"/>
            </a:xfrm>
            <a:prstGeom prst="rect">
              <a:avLst/>
            </a:prstGeom>
            <a:noFill/>
            <a:ln w="9525">
              <a:noFill/>
              <a:miter lim="800000"/>
              <a:headEnd/>
              <a:tailEnd/>
            </a:ln>
          </p:spPr>
          <p:txBody>
            <a:bodyPr wrap="none">
              <a:spAutoFit/>
            </a:bodyPr>
            <a:lstStyle/>
            <a:p>
              <a:r>
                <a:rPr lang="en-US" sz="2800" b="1"/>
                <a:t>+</a:t>
              </a:r>
            </a:p>
          </p:txBody>
        </p:sp>
        <p:sp>
          <p:nvSpPr>
            <p:cNvPr id="53261" name="Text Box 14"/>
            <p:cNvSpPr txBox="1">
              <a:spLocks noChangeArrowheads="1"/>
            </p:cNvSpPr>
            <p:nvPr/>
          </p:nvSpPr>
          <p:spPr bwMode="auto">
            <a:xfrm>
              <a:off x="4368" y="3456"/>
              <a:ext cx="247" cy="327"/>
            </a:xfrm>
            <a:prstGeom prst="rect">
              <a:avLst/>
            </a:prstGeom>
            <a:noFill/>
            <a:ln w="9525">
              <a:noFill/>
              <a:miter lim="800000"/>
              <a:headEnd/>
              <a:tailEnd/>
            </a:ln>
          </p:spPr>
          <p:txBody>
            <a:bodyPr wrap="none">
              <a:spAutoFit/>
            </a:bodyPr>
            <a:lstStyle/>
            <a:p>
              <a:r>
                <a:rPr lang="en-US" sz="2800" b="1"/>
                <a:t>+</a:t>
              </a:r>
            </a:p>
          </p:txBody>
        </p:sp>
        <p:sp>
          <p:nvSpPr>
            <p:cNvPr id="53262" name="Text Box 15"/>
            <p:cNvSpPr txBox="1">
              <a:spLocks noChangeArrowheads="1"/>
            </p:cNvSpPr>
            <p:nvPr/>
          </p:nvSpPr>
          <p:spPr bwMode="auto">
            <a:xfrm>
              <a:off x="3552" y="3312"/>
              <a:ext cx="247" cy="327"/>
            </a:xfrm>
            <a:prstGeom prst="rect">
              <a:avLst/>
            </a:prstGeom>
            <a:noFill/>
            <a:ln w="9525">
              <a:noFill/>
              <a:miter lim="800000"/>
              <a:headEnd/>
              <a:tailEnd/>
            </a:ln>
          </p:spPr>
          <p:txBody>
            <a:bodyPr wrap="none">
              <a:spAutoFit/>
            </a:bodyPr>
            <a:lstStyle/>
            <a:p>
              <a:r>
                <a:rPr lang="en-US" sz="2800" b="1"/>
                <a:t>+</a:t>
              </a:r>
            </a:p>
          </p:txBody>
        </p:sp>
        <p:sp>
          <p:nvSpPr>
            <p:cNvPr id="53263" name="Text Box 16"/>
            <p:cNvSpPr txBox="1">
              <a:spLocks noChangeArrowheads="1"/>
            </p:cNvSpPr>
            <p:nvPr/>
          </p:nvSpPr>
          <p:spPr bwMode="auto">
            <a:xfrm>
              <a:off x="3984" y="2160"/>
              <a:ext cx="247" cy="327"/>
            </a:xfrm>
            <a:prstGeom prst="rect">
              <a:avLst/>
            </a:prstGeom>
            <a:noFill/>
            <a:ln w="9525">
              <a:noFill/>
              <a:miter lim="800000"/>
              <a:headEnd/>
              <a:tailEnd/>
            </a:ln>
          </p:spPr>
          <p:txBody>
            <a:bodyPr wrap="none">
              <a:spAutoFit/>
            </a:bodyPr>
            <a:lstStyle/>
            <a:p>
              <a:r>
                <a:rPr lang="en-US" sz="2800" b="1"/>
                <a:t>+</a:t>
              </a:r>
            </a:p>
          </p:txBody>
        </p:sp>
        <p:sp>
          <p:nvSpPr>
            <p:cNvPr id="53264" name="Text Box 17"/>
            <p:cNvSpPr txBox="1">
              <a:spLocks noChangeArrowheads="1"/>
            </p:cNvSpPr>
            <p:nvPr/>
          </p:nvSpPr>
          <p:spPr bwMode="auto">
            <a:xfrm>
              <a:off x="3552" y="2592"/>
              <a:ext cx="247" cy="327"/>
            </a:xfrm>
            <a:prstGeom prst="rect">
              <a:avLst/>
            </a:prstGeom>
            <a:noFill/>
            <a:ln w="9525">
              <a:noFill/>
              <a:miter lim="800000"/>
              <a:headEnd/>
              <a:tailEnd/>
            </a:ln>
          </p:spPr>
          <p:txBody>
            <a:bodyPr wrap="none">
              <a:spAutoFit/>
            </a:bodyPr>
            <a:lstStyle/>
            <a:p>
              <a:r>
                <a:rPr lang="en-US" sz="2800" b="1"/>
                <a:t>+</a:t>
              </a:r>
            </a:p>
          </p:txBody>
        </p:sp>
        <p:sp>
          <p:nvSpPr>
            <p:cNvPr id="53265" name="Text Box 18"/>
            <p:cNvSpPr txBox="1">
              <a:spLocks noChangeArrowheads="1"/>
            </p:cNvSpPr>
            <p:nvPr/>
          </p:nvSpPr>
          <p:spPr bwMode="auto">
            <a:xfrm>
              <a:off x="4752" y="2160"/>
              <a:ext cx="247" cy="327"/>
            </a:xfrm>
            <a:prstGeom prst="rect">
              <a:avLst/>
            </a:prstGeom>
            <a:noFill/>
            <a:ln w="9525">
              <a:noFill/>
              <a:miter lim="800000"/>
              <a:headEnd/>
              <a:tailEnd/>
            </a:ln>
          </p:spPr>
          <p:txBody>
            <a:bodyPr wrap="none">
              <a:spAutoFit/>
            </a:bodyPr>
            <a:lstStyle/>
            <a:p>
              <a:r>
                <a:rPr lang="en-US" sz="2800" b="1"/>
                <a:t>+</a:t>
              </a:r>
            </a:p>
          </p:txBody>
        </p:sp>
        <p:sp>
          <p:nvSpPr>
            <p:cNvPr id="53266" name="Text Box 19"/>
            <p:cNvSpPr txBox="1">
              <a:spLocks noChangeArrowheads="1"/>
            </p:cNvSpPr>
            <p:nvPr/>
          </p:nvSpPr>
          <p:spPr bwMode="auto">
            <a:xfrm>
              <a:off x="4032" y="1536"/>
              <a:ext cx="191" cy="327"/>
            </a:xfrm>
            <a:prstGeom prst="rect">
              <a:avLst/>
            </a:prstGeom>
            <a:noFill/>
            <a:ln w="9525">
              <a:noFill/>
              <a:miter lim="800000"/>
              <a:headEnd/>
              <a:tailEnd/>
            </a:ln>
          </p:spPr>
          <p:txBody>
            <a:bodyPr wrap="none">
              <a:spAutoFit/>
            </a:bodyPr>
            <a:lstStyle/>
            <a:p>
              <a:r>
                <a:rPr lang="en-US" sz="2800" b="1"/>
                <a:t>-</a:t>
              </a:r>
            </a:p>
          </p:txBody>
        </p:sp>
        <p:sp>
          <p:nvSpPr>
            <p:cNvPr id="53267" name="Text Box 21"/>
            <p:cNvSpPr txBox="1">
              <a:spLocks noChangeArrowheads="1"/>
            </p:cNvSpPr>
            <p:nvPr/>
          </p:nvSpPr>
          <p:spPr bwMode="auto">
            <a:xfrm>
              <a:off x="3561" y="2067"/>
              <a:ext cx="191" cy="327"/>
            </a:xfrm>
            <a:prstGeom prst="rect">
              <a:avLst/>
            </a:prstGeom>
            <a:noFill/>
            <a:ln w="9525">
              <a:noFill/>
              <a:miter lim="800000"/>
              <a:headEnd/>
              <a:tailEnd/>
            </a:ln>
          </p:spPr>
          <p:txBody>
            <a:bodyPr wrap="none">
              <a:spAutoFit/>
            </a:bodyPr>
            <a:lstStyle/>
            <a:p>
              <a:r>
                <a:rPr lang="en-US" sz="2800" b="1" dirty="0"/>
                <a:t>-</a:t>
              </a:r>
            </a:p>
          </p:txBody>
        </p:sp>
        <p:sp>
          <p:nvSpPr>
            <p:cNvPr id="53268" name="Text Box 22"/>
            <p:cNvSpPr txBox="1">
              <a:spLocks noChangeArrowheads="1"/>
            </p:cNvSpPr>
            <p:nvPr/>
          </p:nvSpPr>
          <p:spPr bwMode="auto">
            <a:xfrm>
              <a:off x="2985" y="2601"/>
              <a:ext cx="191" cy="327"/>
            </a:xfrm>
            <a:prstGeom prst="rect">
              <a:avLst/>
            </a:prstGeom>
            <a:noFill/>
            <a:ln w="9525">
              <a:noFill/>
              <a:miter lim="800000"/>
              <a:headEnd/>
              <a:tailEnd/>
            </a:ln>
          </p:spPr>
          <p:txBody>
            <a:bodyPr wrap="none">
              <a:spAutoFit/>
            </a:bodyPr>
            <a:lstStyle/>
            <a:p>
              <a:r>
                <a:rPr lang="en-US" sz="2800" b="1"/>
                <a:t>-</a:t>
              </a:r>
            </a:p>
          </p:txBody>
        </p:sp>
        <p:sp>
          <p:nvSpPr>
            <p:cNvPr id="53269" name="Text Box 23"/>
            <p:cNvSpPr txBox="1">
              <a:spLocks noChangeArrowheads="1"/>
            </p:cNvSpPr>
            <p:nvPr/>
          </p:nvSpPr>
          <p:spPr bwMode="auto">
            <a:xfrm>
              <a:off x="4569" y="2229"/>
              <a:ext cx="191" cy="327"/>
            </a:xfrm>
            <a:prstGeom prst="rect">
              <a:avLst/>
            </a:prstGeom>
            <a:noFill/>
            <a:ln w="9525">
              <a:noFill/>
              <a:miter lim="800000"/>
              <a:headEnd/>
              <a:tailEnd/>
            </a:ln>
          </p:spPr>
          <p:txBody>
            <a:bodyPr wrap="none">
              <a:spAutoFit/>
            </a:bodyPr>
            <a:lstStyle/>
            <a:p>
              <a:r>
                <a:rPr lang="en-US" sz="2800" b="1"/>
                <a:t>-</a:t>
              </a:r>
            </a:p>
          </p:txBody>
        </p:sp>
        <p:sp>
          <p:nvSpPr>
            <p:cNvPr id="53270" name="Text Box 24"/>
            <p:cNvSpPr txBox="1">
              <a:spLocks noChangeArrowheads="1"/>
            </p:cNvSpPr>
            <p:nvPr/>
          </p:nvSpPr>
          <p:spPr bwMode="auto">
            <a:xfrm>
              <a:off x="3525" y="2994"/>
              <a:ext cx="191" cy="327"/>
            </a:xfrm>
            <a:prstGeom prst="rect">
              <a:avLst/>
            </a:prstGeom>
            <a:noFill/>
            <a:ln w="9525">
              <a:noFill/>
              <a:miter lim="800000"/>
              <a:headEnd/>
              <a:tailEnd/>
            </a:ln>
          </p:spPr>
          <p:txBody>
            <a:bodyPr wrap="none">
              <a:spAutoFit/>
            </a:bodyPr>
            <a:lstStyle/>
            <a:p>
              <a:r>
                <a:rPr lang="en-US" sz="2800" b="1" dirty="0"/>
                <a:t>-</a:t>
              </a:r>
            </a:p>
          </p:txBody>
        </p:sp>
        <p:sp>
          <p:nvSpPr>
            <p:cNvPr id="53271" name="Text Box 25"/>
            <p:cNvSpPr txBox="1">
              <a:spLocks noChangeArrowheads="1"/>
            </p:cNvSpPr>
            <p:nvPr/>
          </p:nvSpPr>
          <p:spPr bwMode="auto">
            <a:xfrm>
              <a:off x="5088" y="2592"/>
              <a:ext cx="191" cy="327"/>
            </a:xfrm>
            <a:prstGeom prst="rect">
              <a:avLst/>
            </a:prstGeom>
            <a:noFill/>
            <a:ln w="9525">
              <a:noFill/>
              <a:miter lim="800000"/>
              <a:headEnd/>
              <a:tailEnd/>
            </a:ln>
          </p:spPr>
          <p:txBody>
            <a:bodyPr wrap="none">
              <a:spAutoFit/>
            </a:bodyPr>
            <a:lstStyle/>
            <a:p>
              <a:r>
                <a:rPr lang="en-US" sz="2800" b="1"/>
                <a:t>-</a:t>
              </a:r>
            </a:p>
          </p:txBody>
        </p:sp>
        <p:sp>
          <p:nvSpPr>
            <p:cNvPr id="53272" name="Text Box 26"/>
            <p:cNvSpPr txBox="1">
              <a:spLocks noChangeArrowheads="1"/>
            </p:cNvSpPr>
            <p:nvPr/>
          </p:nvSpPr>
          <p:spPr bwMode="auto">
            <a:xfrm>
              <a:off x="4416" y="3072"/>
              <a:ext cx="191" cy="327"/>
            </a:xfrm>
            <a:prstGeom prst="rect">
              <a:avLst/>
            </a:prstGeom>
            <a:noFill/>
            <a:ln w="9525">
              <a:noFill/>
              <a:miter lim="800000"/>
              <a:headEnd/>
              <a:tailEnd/>
            </a:ln>
          </p:spPr>
          <p:txBody>
            <a:bodyPr wrap="none">
              <a:spAutoFit/>
            </a:bodyPr>
            <a:lstStyle/>
            <a:p>
              <a:r>
                <a:rPr lang="en-US" sz="2800" b="1"/>
                <a:t>-</a:t>
              </a:r>
            </a:p>
          </p:txBody>
        </p:sp>
        <p:sp>
          <p:nvSpPr>
            <p:cNvPr id="53273" name="Text Box 27"/>
            <p:cNvSpPr txBox="1">
              <a:spLocks noChangeArrowheads="1"/>
            </p:cNvSpPr>
            <p:nvPr/>
          </p:nvSpPr>
          <p:spPr bwMode="auto">
            <a:xfrm>
              <a:off x="4068" y="3645"/>
              <a:ext cx="191" cy="327"/>
            </a:xfrm>
            <a:prstGeom prst="rect">
              <a:avLst/>
            </a:prstGeom>
            <a:noFill/>
            <a:ln w="9525">
              <a:noFill/>
              <a:miter lim="800000"/>
              <a:headEnd/>
              <a:tailEnd/>
            </a:ln>
          </p:spPr>
          <p:txBody>
            <a:bodyPr wrap="none">
              <a:spAutoFit/>
            </a:bodyPr>
            <a:lstStyle/>
            <a:p>
              <a:r>
                <a:rPr lang="en-US" sz="2800" b="1"/>
                <a:t>-</a:t>
              </a:r>
            </a:p>
          </p:txBody>
        </p:sp>
      </p:grpSp>
    </p:spTree>
    <p:extLst>
      <p:ext uri="{BB962C8B-B14F-4D97-AF65-F5344CB8AC3E}">
        <p14:creationId xmlns:p14="http://schemas.microsoft.com/office/powerpoint/2010/main" val="3283445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p:txBody>
          <a:bodyPr/>
          <a:lstStyle/>
          <a:p>
            <a:r>
              <a:rPr lang="en-US" sz="3200" smtClean="0">
                <a:cs typeface="Segoe UI" charset="0"/>
              </a:rPr>
              <a:t>The Evolution of the Atomic Model</a:t>
            </a:r>
          </a:p>
        </p:txBody>
      </p:sp>
      <p:sp>
        <p:nvSpPr>
          <p:cNvPr id="54274" name="Rectangle 3"/>
          <p:cNvSpPr>
            <a:spLocks noGrp="1"/>
          </p:cNvSpPr>
          <p:nvPr>
            <p:ph type="body" idx="4294967295"/>
          </p:nvPr>
        </p:nvSpPr>
        <p:spPr/>
        <p:txBody>
          <a:bodyPr/>
          <a:lstStyle/>
          <a:p>
            <a:r>
              <a:rPr lang="en-US" smtClean="0">
                <a:cs typeface="Segoe UI" charset="0"/>
              </a:rPr>
              <a:t>Rutherford Model</a:t>
            </a:r>
          </a:p>
          <a:p>
            <a:pPr lvl="1"/>
            <a:r>
              <a:rPr lang="en-US" smtClean="0">
                <a:cs typeface="Segoe UI" charset="0"/>
              </a:rPr>
              <a:t>Nucleus &amp; Orbitals</a:t>
            </a:r>
          </a:p>
          <a:p>
            <a:pPr lvl="1"/>
            <a:r>
              <a:rPr lang="en-US" smtClean="0">
                <a:cs typeface="Segoe UI" charset="0"/>
              </a:rPr>
              <a:t>1911</a:t>
            </a:r>
          </a:p>
        </p:txBody>
      </p:sp>
      <p:pic>
        <p:nvPicPr>
          <p:cNvPr id="54275" name="Picture 4"/>
          <p:cNvPicPr>
            <a:picLocks noChangeAspect="1" noChangeArrowheads="1"/>
          </p:cNvPicPr>
          <p:nvPr/>
        </p:nvPicPr>
        <p:blipFill>
          <a:blip r:embed="rId2"/>
          <a:srcRect/>
          <a:stretch>
            <a:fillRect/>
          </a:stretch>
        </p:blipFill>
        <p:spPr bwMode="auto">
          <a:xfrm>
            <a:off x="4475163" y="2209800"/>
            <a:ext cx="4668837" cy="4343400"/>
          </a:xfrm>
          <a:prstGeom prst="rect">
            <a:avLst/>
          </a:prstGeom>
          <a:noFill/>
          <a:ln w="9525">
            <a:noFill/>
            <a:miter lim="800000"/>
            <a:headEnd/>
            <a:tailEnd/>
          </a:ln>
        </p:spPr>
      </p:pic>
    </p:spTree>
    <p:extLst>
      <p:ext uri="{BB962C8B-B14F-4D97-AF65-F5344CB8AC3E}">
        <p14:creationId xmlns:p14="http://schemas.microsoft.com/office/powerpoint/2010/main" val="1359949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noChangeArrowheads="1"/>
          </p:cNvPicPr>
          <p:nvPr/>
        </p:nvPicPr>
        <p:blipFill>
          <a:blip r:embed="rId2"/>
          <a:srcRect t="4436"/>
          <a:stretch>
            <a:fillRect/>
          </a:stretch>
        </p:blipFill>
        <p:spPr bwMode="auto">
          <a:xfrm>
            <a:off x="4413250" y="2214563"/>
            <a:ext cx="4759325" cy="4343400"/>
          </a:xfrm>
          <a:prstGeom prst="rect">
            <a:avLst/>
          </a:prstGeom>
          <a:noFill/>
          <a:ln w="9525">
            <a:noFill/>
            <a:miter lim="800000"/>
            <a:headEnd/>
            <a:tailEnd/>
          </a:ln>
        </p:spPr>
      </p:pic>
      <p:sp>
        <p:nvSpPr>
          <p:cNvPr id="55298" name="Rectangle 2"/>
          <p:cNvSpPr>
            <a:spLocks noGrp="1"/>
          </p:cNvSpPr>
          <p:nvPr>
            <p:ph type="title" idx="4294967295"/>
          </p:nvPr>
        </p:nvSpPr>
        <p:spPr/>
        <p:txBody>
          <a:bodyPr/>
          <a:lstStyle/>
          <a:p>
            <a:r>
              <a:rPr lang="en-US" sz="3200" smtClean="0">
                <a:cs typeface="Segoe UI" charset="0"/>
              </a:rPr>
              <a:t>The Evolution of the Atomic Model</a:t>
            </a:r>
          </a:p>
        </p:txBody>
      </p:sp>
      <p:sp>
        <p:nvSpPr>
          <p:cNvPr id="55299" name="Rectangle 3"/>
          <p:cNvSpPr>
            <a:spLocks noGrp="1"/>
          </p:cNvSpPr>
          <p:nvPr>
            <p:ph type="body" idx="4294967295"/>
          </p:nvPr>
        </p:nvSpPr>
        <p:spPr/>
        <p:txBody>
          <a:bodyPr/>
          <a:lstStyle/>
          <a:p>
            <a:r>
              <a:rPr lang="en-US" smtClean="0">
                <a:cs typeface="Segoe UI" charset="0"/>
              </a:rPr>
              <a:t>Bohr</a:t>
            </a:r>
          </a:p>
          <a:p>
            <a:pPr lvl="1"/>
            <a:r>
              <a:rPr lang="en-US" smtClean="0">
                <a:cs typeface="Segoe UI" charset="0"/>
              </a:rPr>
              <a:t>Electrons in Separate Orbitals</a:t>
            </a:r>
          </a:p>
          <a:p>
            <a:pPr lvl="1"/>
            <a:r>
              <a:rPr lang="en-US" smtClean="0">
                <a:cs typeface="Segoe UI" charset="0"/>
              </a:rPr>
              <a:t>1913</a:t>
            </a:r>
          </a:p>
        </p:txBody>
      </p:sp>
    </p:spTree>
    <p:extLst>
      <p:ext uri="{BB962C8B-B14F-4D97-AF65-F5344CB8AC3E}">
        <p14:creationId xmlns:p14="http://schemas.microsoft.com/office/powerpoint/2010/main" val="3789779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p:txBody>
          <a:bodyPr/>
          <a:lstStyle/>
          <a:p>
            <a:r>
              <a:rPr lang="en-US" sz="3200" smtClean="0">
                <a:cs typeface="Segoe UI" charset="0"/>
              </a:rPr>
              <a:t>The Evolution of the Atomic Model</a:t>
            </a:r>
          </a:p>
        </p:txBody>
      </p:sp>
      <p:pic>
        <p:nvPicPr>
          <p:cNvPr id="56322" name="Picture 7"/>
          <p:cNvPicPr>
            <a:picLocks noChangeAspect="1" noChangeArrowheads="1"/>
          </p:cNvPicPr>
          <p:nvPr/>
        </p:nvPicPr>
        <p:blipFill>
          <a:blip r:embed="rId2"/>
          <a:srcRect l="3329" t="7913"/>
          <a:stretch>
            <a:fillRect/>
          </a:stretch>
        </p:blipFill>
        <p:spPr bwMode="auto">
          <a:xfrm>
            <a:off x="4419600" y="1905000"/>
            <a:ext cx="4425950" cy="4433888"/>
          </a:xfrm>
          <a:prstGeom prst="rect">
            <a:avLst/>
          </a:prstGeom>
          <a:noFill/>
          <a:ln w="9525">
            <a:noFill/>
            <a:miter lim="800000"/>
            <a:headEnd/>
            <a:tailEnd/>
          </a:ln>
        </p:spPr>
      </p:pic>
      <p:sp>
        <p:nvSpPr>
          <p:cNvPr id="56323" name="Rectangle 5"/>
          <p:cNvSpPr>
            <a:spLocks noGrp="1"/>
          </p:cNvSpPr>
          <p:nvPr>
            <p:ph type="body" idx="4294967295"/>
          </p:nvPr>
        </p:nvSpPr>
        <p:spPr/>
        <p:txBody>
          <a:bodyPr/>
          <a:lstStyle/>
          <a:p>
            <a:pPr>
              <a:lnSpc>
                <a:spcPct val="90000"/>
              </a:lnSpc>
            </a:pPr>
            <a:r>
              <a:rPr lang="en-US" dirty="0" smtClean="0">
                <a:cs typeface="Segoe UI" charset="0"/>
              </a:rPr>
              <a:t>Schrödinger</a:t>
            </a:r>
          </a:p>
          <a:p>
            <a:pPr lvl="1">
              <a:lnSpc>
                <a:spcPct val="90000"/>
              </a:lnSpc>
            </a:pPr>
            <a:r>
              <a:rPr lang="en-US" dirty="0" smtClean="0">
                <a:cs typeface="Segoe UI" charset="0"/>
              </a:rPr>
              <a:t>Electron Cloud</a:t>
            </a:r>
          </a:p>
          <a:p>
            <a:pPr lvl="1">
              <a:lnSpc>
                <a:spcPct val="90000"/>
              </a:lnSpc>
            </a:pPr>
            <a:r>
              <a:rPr lang="en-US" dirty="0" smtClean="0">
                <a:cs typeface="Segoe UI" charset="0"/>
              </a:rPr>
              <a:t>1926</a:t>
            </a:r>
          </a:p>
          <a:p>
            <a:pPr lvl="1">
              <a:lnSpc>
                <a:spcPct val="90000"/>
              </a:lnSpc>
            </a:pPr>
            <a:endParaRPr lang="en-US" dirty="0" smtClean="0">
              <a:cs typeface="Segoe UI" charset="0"/>
            </a:endParaRPr>
          </a:p>
          <a:p>
            <a:pPr>
              <a:lnSpc>
                <a:spcPct val="90000"/>
              </a:lnSpc>
            </a:pPr>
            <a:endParaRPr lang="en-US" dirty="0" smtClean="0">
              <a:cs typeface="Segoe UI" charset="0"/>
            </a:endParaRPr>
          </a:p>
          <a:p>
            <a:pPr>
              <a:lnSpc>
                <a:spcPct val="90000"/>
              </a:lnSpc>
            </a:pPr>
            <a:endParaRPr lang="en-US" dirty="0" smtClean="0">
              <a:cs typeface="Segoe UI" charset="0"/>
            </a:endParaRPr>
          </a:p>
          <a:p>
            <a:pPr>
              <a:lnSpc>
                <a:spcPct val="90000"/>
              </a:lnSpc>
            </a:pPr>
            <a:endParaRPr lang="en-US" dirty="0" smtClean="0">
              <a:cs typeface="Segoe UI" charset="0"/>
            </a:endParaRPr>
          </a:p>
          <a:p>
            <a:pPr>
              <a:lnSpc>
                <a:spcPct val="90000"/>
              </a:lnSpc>
            </a:pPr>
            <a:endParaRPr lang="en-US" dirty="0" smtClean="0">
              <a:cs typeface="Segoe UI" charset="0"/>
            </a:endParaRPr>
          </a:p>
          <a:p>
            <a:pPr>
              <a:lnSpc>
                <a:spcPct val="90000"/>
              </a:lnSpc>
            </a:pPr>
            <a:r>
              <a:rPr lang="en-US" dirty="0" smtClean="0">
                <a:cs typeface="Segoe UI" charset="0"/>
              </a:rPr>
              <a:t>This, along with Bohr’s model, it the one that is used today.</a:t>
            </a:r>
          </a:p>
          <a:p>
            <a:pPr lvl="1">
              <a:lnSpc>
                <a:spcPct val="90000"/>
              </a:lnSpc>
            </a:pPr>
            <a:endParaRPr lang="en-US" dirty="0" smtClean="0">
              <a:cs typeface="Segoe UI" charset="0"/>
            </a:endParaRPr>
          </a:p>
        </p:txBody>
      </p:sp>
    </p:spTree>
    <p:extLst>
      <p:ext uri="{BB962C8B-B14F-4D97-AF65-F5344CB8AC3E}">
        <p14:creationId xmlns:p14="http://schemas.microsoft.com/office/powerpoint/2010/main" val="591945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US" sz="3200" dirty="0" smtClean="0">
                <a:cs typeface="Segoe UI" charset="0"/>
              </a:rPr>
              <a:t>Schrödinger</a:t>
            </a:r>
          </a:p>
        </p:txBody>
      </p:sp>
      <p:sp>
        <p:nvSpPr>
          <p:cNvPr id="57346" name="Rectangle 3"/>
          <p:cNvSpPr>
            <a:spLocks noGrp="1"/>
          </p:cNvSpPr>
          <p:nvPr>
            <p:ph type="body" idx="1"/>
          </p:nvPr>
        </p:nvSpPr>
        <p:spPr>
          <a:xfrm>
            <a:off x="76200" y="1341438"/>
            <a:ext cx="2057400" cy="5059362"/>
          </a:xfrm>
        </p:spPr>
        <p:txBody>
          <a:bodyPr/>
          <a:lstStyle/>
          <a:p>
            <a:r>
              <a:rPr lang="en-US" smtClean="0">
                <a:cs typeface="Segoe UI" charset="0"/>
              </a:rPr>
              <a:t>Can you identify where the electron is?</a:t>
            </a:r>
          </a:p>
        </p:txBody>
      </p:sp>
      <p:sp>
        <p:nvSpPr>
          <p:cNvPr id="79876" name="Oval 4"/>
          <p:cNvSpPr>
            <a:spLocks noChangeAspect="1" noChangeArrowheads="1"/>
          </p:cNvSpPr>
          <p:nvPr/>
        </p:nvSpPr>
        <p:spPr bwMode="auto">
          <a:xfrm>
            <a:off x="3581400" y="2286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48" name="Oval 5"/>
          <p:cNvSpPr>
            <a:spLocks noChangeAspect="1" noChangeArrowheads="1"/>
          </p:cNvSpPr>
          <p:nvPr/>
        </p:nvSpPr>
        <p:spPr bwMode="auto">
          <a:xfrm>
            <a:off x="3276600" y="2133600"/>
            <a:ext cx="2568575" cy="2568575"/>
          </a:xfrm>
          <a:prstGeom prst="ellipse">
            <a:avLst/>
          </a:prstGeom>
          <a:noFill/>
          <a:ln w="9525">
            <a:solidFill>
              <a:schemeClr val="tx1"/>
            </a:solidFill>
            <a:round/>
            <a:headEnd/>
            <a:tailEnd/>
          </a:ln>
        </p:spPr>
        <p:txBody>
          <a:bodyPr wrap="none" anchor="ctr"/>
          <a:lstStyle/>
          <a:p>
            <a:endParaRPr lang="en-US"/>
          </a:p>
        </p:txBody>
      </p:sp>
      <p:sp>
        <p:nvSpPr>
          <p:cNvPr id="57349" name="Oval 7"/>
          <p:cNvSpPr>
            <a:spLocks noChangeAspect="1" noChangeArrowheads="1"/>
          </p:cNvSpPr>
          <p:nvPr/>
        </p:nvSpPr>
        <p:spPr bwMode="auto">
          <a:xfrm>
            <a:off x="2101850" y="987425"/>
            <a:ext cx="4876800" cy="4876800"/>
          </a:xfrm>
          <a:prstGeom prst="ellipse">
            <a:avLst/>
          </a:prstGeom>
          <a:noFill/>
          <a:ln w="9525">
            <a:solidFill>
              <a:schemeClr val="tx1"/>
            </a:solidFill>
            <a:round/>
            <a:headEnd/>
            <a:tailEnd/>
          </a:ln>
        </p:spPr>
        <p:txBody>
          <a:bodyPr wrap="none" anchor="ctr"/>
          <a:lstStyle/>
          <a:p>
            <a:endParaRPr lang="en-US"/>
          </a:p>
        </p:txBody>
      </p:sp>
      <p:sp>
        <p:nvSpPr>
          <p:cNvPr id="79880" name="Oval 8"/>
          <p:cNvSpPr>
            <a:spLocks noChangeAspect="1" noChangeArrowheads="1"/>
          </p:cNvSpPr>
          <p:nvPr/>
        </p:nvSpPr>
        <p:spPr bwMode="auto">
          <a:xfrm>
            <a:off x="5562600" y="5181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2" name="Oval 10"/>
          <p:cNvSpPr>
            <a:spLocks noChangeAspect="1" noChangeArrowheads="1"/>
          </p:cNvSpPr>
          <p:nvPr/>
        </p:nvSpPr>
        <p:spPr bwMode="auto">
          <a:xfrm>
            <a:off x="2590800" y="4648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3" name="Oval 11"/>
          <p:cNvSpPr>
            <a:spLocks noChangeAspect="1" noChangeArrowheads="1"/>
          </p:cNvSpPr>
          <p:nvPr/>
        </p:nvSpPr>
        <p:spPr bwMode="auto">
          <a:xfrm>
            <a:off x="4267200" y="990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4" name="Oval 12"/>
          <p:cNvSpPr>
            <a:spLocks noChangeAspect="1" noChangeArrowheads="1"/>
          </p:cNvSpPr>
          <p:nvPr/>
        </p:nvSpPr>
        <p:spPr bwMode="auto">
          <a:xfrm>
            <a:off x="5943600" y="1600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5" name="Oval 13"/>
          <p:cNvSpPr>
            <a:spLocks noChangeAspect="1" noChangeArrowheads="1"/>
          </p:cNvSpPr>
          <p:nvPr/>
        </p:nvSpPr>
        <p:spPr bwMode="auto">
          <a:xfrm>
            <a:off x="2743200" y="205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6" name="Oval 14"/>
          <p:cNvSpPr>
            <a:spLocks noChangeAspect="1" noChangeArrowheads="1"/>
          </p:cNvSpPr>
          <p:nvPr/>
        </p:nvSpPr>
        <p:spPr bwMode="auto">
          <a:xfrm>
            <a:off x="6705600" y="3581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8" name="Oval 16"/>
          <p:cNvSpPr>
            <a:spLocks noChangeAspect="1" noChangeArrowheads="1"/>
          </p:cNvSpPr>
          <p:nvPr/>
        </p:nvSpPr>
        <p:spPr bwMode="auto">
          <a:xfrm>
            <a:off x="3886200" y="5334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16" name="Group 3"/>
          <p:cNvGrpSpPr>
            <a:grpSpLocks/>
          </p:cNvGrpSpPr>
          <p:nvPr/>
        </p:nvGrpSpPr>
        <p:grpSpPr bwMode="auto">
          <a:xfrm>
            <a:off x="4310063" y="3124200"/>
            <a:ext cx="508000" cy="533400"/>
            <a:chOff x="2559" y="2325"/>
            <a:chExt cx="320" cy="336"/>
          </a:xfrm>
        </p:grpSpPr>
        <p:sp>
          <p:nvSpPr>
            <p:cNvPr id="17" name="Oval 4"/>
            <p:cNvSpPr>
              <a:spLocks noChangeAspect="1" noChangeArrowheads="1"/>
            </p:cNvSpPr>
            <p:nvPr/>
          </p:nvSpPr>
          <p:spPr bwMode="auto">
            <a:xfrm>
              <a:off x="2719" y="2469"/>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18" name="Oval 5"/>
            <p:cNvSpPr>
              <a:spLocks noChangeAspect="1" noChangeArrowheads="1"/>
            </p:cNvSpPr>
            <p:nvPr/>
          </p:nvSpPr>
          <p:spPr bwMode="auto">
            <a:xfrm>
              <a:off x="2559" y="2373"/>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19" name="Oval 6"/>
            <p:cNvSpPr>
              <a:spLocks noChangeAspect="1" noChangeArrowheads="1"/>
            </p:cNvSpPr>
            <p:nvPr/>
          </p:nvSpPr>
          <p:spPr bwMode="auto">
            <a:xfrm>
              <a:off x="2655"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0" name="Oval 7"/>
            <p:cNvSpPr>
              <a:spLocks noChangeAspect="1" noChangeArrowheads="1"/>
            </p:cNvSpPr>
            <p:nvPr/>
          </p:nvSpPr>
          <p:spPr bwMode="auto">
            <a:xfrm>
              <a:off x="2655" y="2325"/>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1" name="Oval 8"/>
            <p:cNvSpPr>
              <a:spLocks noChangeAspect="1" noChangeArrowheads="1"/>
            </p:cNvSpPr>
            <p:nvPr/>
          </p:nvSpPr>
          <p:spPr bwMode="auto">
            <a:xfrm>
              <a:off x="2559" y="246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2" name="Oval 9"/>
            <p:cNvSpPr>
              <a:spLocks noChangeAspect="1" noChangeArrowheads="1"/>
            </p:cNvSpPr>
            <p:nvPr/>
          </p:nvSpPr>
          <p:spPr bwMode="auto">
            <a:xfrm>
              <a:off x="2735" y="238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3" name="Oval 10"/>
            <p:cNvSpPr>
              <a:spLocks noChangeAspect="1" noChangeArrowheads="1"/>
            </p:cNvSpPr>
            <p:nvPr/>
          </p:nvSpPr>
          <p:spPr bwMode="auto">
            <a:xfrm>
              <a:off x="2671" y="2517"/>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4" name="Oval 11"/>
            <p:cNvSpPr>
              <a:spLocks noChangeAspect="1" noChangeArrowheads="1"/>
            </p:cNvSpPr>
            <p:nvPr/>
          </p:nvSpPr>
          <p:spPr bwMode="auto">
            <a:xfrm>
              <a:off x="2639" y="2397"/>
              <a:ext cx="144" cy="144"/>
            </a:xfrm>
            <a:prstGeom prst="ellipse">
              <a:avLst/>
            </a:prstGeom>
            <a:solidFill>
              <a:schemeClr val="tx2"/>
            </a:solidFill>
            <a:ln w="9525">
              <a:solidFill>
                <a:schemeClr val="tx1"/>
              </a:solidFill>
              <a:round/>
              <a:headEnd/>
              <a:tailEnd/>
            </a:ln>
          </p:spPr>
          <p:txBody>
            <a:bodyPr wrap="none" anchor="ctr"/>
            <a:lstStyle/>
            <a:p>
              <a:endParaRPr lang="en-US"/>
            </a:p>
          </p:txBody>
        </p:sp>
        <p:sp>
          <p:nvSpPr>
            <p:cNvPr id="25" name="Oval 12"/>
            <p:cNvSpPr>
              <a:spLocks noChangeAspect="1" noChangeArrowheads="1"/>
            </p:cNvSpPr>
            <p:nvPr/>
          </p:nvSpPr>
          <p:spPr bwMode="auto">
            <a:xfrm>
              <a:off x="2567" y="2341"/>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sp>
          <p:nvSpPr>
            <p:cNvPr id="26" name="Oval 13"/>
            <p:cNvSpPr>
              <a:spLocks noChangeAspect="1" noChangeArrowheads="1"/>
            </p:cNvSpPr>
            <p:nvPr/>
          </p:nvSpPr>
          <p:spPr bwMode="auto">
            <a:xfrm>
              <a:off x="2607" y="2509"/>
              <a:ext cx="144" cy="144"/>
            </a:xfrm>
            <a:prstGeom prst="ellipse">
              <a:avLst/>
            </a:prstGeom>
            <a:solidFill>
              <a:srgbClr val="00FF00"/>
            </a:solidFill>
            <a:ln w="9525">
              <a:solidFill>
                <a:schemeClr val="tx1"/>
              </a:solidFill>
              <a:round/>
              <a:headEnd/>
              <a:tailEnd/>
            </a:ln>
          </p:spPr>
          <p:txBody>
            <a:bodyPr wrap="none" anchor="ctr"/>
            <a:lstStyle/>
            <a:p>
              <a:pPr algn="ctr" eaLnBrk="0" hangingPunct="0"/>
              <a:r>
                <a:rPr lang="en-US"/>
                <a:t>+</a:t>
              </a:r>
            </a:p>
          </p:txBody>
        </p:sp>
      </p:grpSp>
      <p:sp>
        <p:nvSpPr>
          <p:cNvPr id="79881" name="Oval 9"/>
          <p:cNvSpPr>
            <a:spLocks noChangeAspect="1" noChangeArrowheads="1"/>
          </p:cNvSpPr>
          <p:nvPr/>
        </p:nvSpPr>
        <p:spPr bwMode="auto">
          <a:xfrm>
            <a:off x="5334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887" name="Oval 15"/>
          <p:cNvSpPr>
            <a:spLocks noChangeAspect="1" noChangeArrowheads="1"/>
          </p:cNvSpPr>
          <p:nvPr/>
        </p:nvSpPr>
        <p:spPr bwMode="auto">
          <a:xfrm>
            <a:off x="2438400" y="3429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6528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repeatCount="indefinite" fill="hold" grpId="0" nodeType="clickEffect">
                                  <p:stCondLst>
                                    <p:cond delay="0"/>
                                  </p:stCondLst>
                                  <p:childTnLst>
                                    <p:animMotion origin="layout" path="M 0.11129 0.16226 C 0.12448 0.15648 0.13785 0.14699 0.15261 0.13819 C 0.19549 0.10648 0.22552 0.06342 0.2158 0.04537 C 0.20712 0.0243 0.16424 0.03472 0.12136 0.06597 C 0.09931 0.08148 0.08056 0.10115 0.0691 0.11782 C 0.0592 0.12963 0.05087 0.14351 0.04184 0.15995 C 0.01389 0.21412 0.00278 0.2699 0.01754 0.28402 C 0.03021 0.29629 0.06528 0.26273 0.0941 0.2081 C 0.10712 0.1831 0.11702 0.15648 0.12118 0.13449 C 0.12691 0.11851 0.13039 0.09953 0.13316 0.07824 C 0.14045 0.01203 0.13247 -0.04514 0.11476 -0.04769 C 0.0974 -0.05255 0.0783 -0.00232 0.07205 0.06458 C 0.06754 0.09236 0.06684 0.12222 0.07032 0.14513 C 0.0717 0.16597 0.07448 0.18333 0.08039 0.20324 C 0.09601 0.26851 0.12049 0.31643 0.13802 0.30995 C 0.15313 0.30416 0.15573 0.24699 0.13959 0.18148 C 0.13316 0.15532 0.12361 0.13009 0.11528 0.1118 C 0.10799 0.09444 0.09688 0.07569 0.08403 0.0574 C 0.04914 0.00787 0.01233 -0.022 -0.00121 -0.00579 C -0.01423 0.01018 0.00417 0.06203 0.03855 0.11226 C 0.05504 0.13425 0.07136 0.1537 0.08664 0.16574 C 0.09879 0.17476 0.11285 0.18634 0.12865 0.19537 C 0.17587 0.22175 0.22032 0.22546 0.22605 0.20231 C 0.2323 0.18287 0.19931 0.14537 0.15209 0.12013 C 0.12969 0.10856 0.10677 0.09838 0.08993 0.09745 C 0.07587 0.0949 0.06146 0.09166 0.04427 0.09444 C -0.00642 0.0993 -0.04652 0.11875 -0.04461 0.14236 C -0.0434 0.1625 -0.00052 0.18032 0.04948 0.17731 C 0.07414 0.175 0.09636 0.17152 0.11129 0.16226 Z " pathEditMode="relative" rAng="2092520" ptsTypes="fffffffffffffffffffffffffffff">
                                      <p:cBhvr>
                                        <p:cTn id="6" dur="2000" fill="hold"/>
                                        <p:tgtEl>
                                          <p:spTgt spid="79876"/>
                                        </p:tgtEl>
                                        <p:attrNameLst>
                                          <p:attrName>ppt_x</p:attrName>
                                          <p:attrName>ppt_y</p:attrName>
                                        </p:attrNameLst>
                                      </p:cBhvr>
                                      <p:rCtr x="-18" y="-26"/>
                                    </p:animMotion>
                                  </p:childTnLst>
                                </p:cTn>
                              </p:par>
                              <p:par>
                                <p:cTn id="7" presetID="29" presetClass="path" presetSubtype="0" repeatCount="indefinite" fill="hold" grpId="0" nodeType="withEffect">
                                  <p:stCondLst>
                                    <p:cond delay="0"/>
                                  </p:stCondLst>
                                  <p:childTnLst>
                                    <p:animMotion origin="layout" path="M -0.10538 -0.21249 C -0.08108 -0.22243 -0.05486 -0.23723 -0.02639 -0.25179 C 0.05608 -0.30752 0.11597 -0.38359 0.10087 -0.41989 C 0.08681 -0.45919 0.00642 -0.44509 -0.07708 -0.38983 C -0.11979 -0.36324 -0.15573 -0.32994 -0.17917 -0.29942 C -0.19878 -0.27815 -0.21597 -0.25457 -0.23455 -0.22289 C -0.29219 -0.12624 -0.3191 -0.02312 -0.29427 0.00324 C -0.27031 0.03029 -0.20087 -0.02937 -0.14253 -0.12717 C -0.11597 -0.17226 -0.09479 -0.22197 -0.0849 -0.26127 C -0.07222 -0.2911 -0.06354 -0.32694 -0.05642 -0.36578 C -0.03611 -0.48971 -0.04444 -0.59676 -0.07639 -0.60532 C -0.10816 -0.61457 -0.14878 -0.52324 -0.16858 -0.40046 C -0.18003 -0.3459 -0.18472 -0.29064 -0.1809 -0.24809 C -0.18003 -0.21226 -0.17691 -0.17665 -0.16806 -0.1378 C -0.14618 -0.01457 -0.10556 0.07676 -0.07274 0.06682 C -0.0441 0.0585 -0.03333 -0.04809 -0.05573 -0.17318 C -0.06545 -0.2222 -0.07899 -0.27029 -0.09323 -0.3059 C -0.10451 -0.33896 -0.12257 -0.37572 -0.14514 -0.41064 C -0.20382 -0.50705 -0.26979 -0.56555 -0.29566 -0.53711 C -0.32135 -0.51052 -0.29271 -0.4111 -0.2349 -0.3133 C -0.20729 -0.2689 -0.17847 -0.23283 -0.1526 -0.20879 C -0.1309 -0.18913 -0.1059 -0.16648 -0.07778 -0.14705 C 0.0066 -0.09318 0.08906 -0.08278 0.10174 -0.12416 C 0.11563 -0.15954 0.05816 -0.2333 -0.02604 -0.28763 C -0.06719 -0.31168 -0.10764 -0.33041 -0.13889 -0.3348 C -0.16424 -0.34197 -0.19097 -0.34775 -0.22257 -0.34567 C -0.31719 -0.34312 -0.39358 -0.30983 -0.39236 -0.26636 C -0.39167 -0.22728 -0.3158 -0.18913 -0.22257 -0.1896 C -0.17622 -0.1926 -0.13507 -0.19746 -0.10538 -0.21249 Z " pathEditMode="relative" rAng="2302565" ptsTypes="fffffffffffffffffffffffffffff">
                                      <p:cBhvr>
                                        <p:cTn id="8" dur="2000" fill="hold"/>
                                        <p:tgtEl>
                                          <p:spTgt spid="79880"/>
                                        </p:tgtEl>
                                        <p:attrNameLst>
                                          <p:attrName>ppt_x</p:attrName>
                                          <p:attrName>ppt_y</p:attrName>
                                        </p:attrNameLst>
                                      </p:cBhvr>
                                      <p:rCtr x="-31" y="-49"/>
                                    </p:animMotion>
                                  </p:childTnLst>
                                </p:cTn>
                              </p:par>
                              <p:par>
                                <p:cTn id="9" presetID="29" presetClass="path" presetSubtype="0" repeatCount="indefinite" fill="hold" grpId="0" nodeType="withEffect">
                                  <p:stCondLst>
                                    <p:cond delay="500"/>
                                  </p:stCondLst>
                                  <p:childTnLst>
                                    <p:animMotion origin="layout" path="M -0.07986 -0.11445 C -0.06979 -0.12693 -0.06128 -0.14219 -0.04965 -0.15838 C -0.02205 -0.2104 -0.0092 -0.26404 -0.02569 -0.27584 C -0.03837 -0.28994 -0.07448 -0.25641 -0.10243 -0.20416 C -0.11719 -0.1778 -0.12778 -0.15098 -0.13247 -0.12948 C -0.13767 -0.11329 -0.14097 -0.09919 -0.14271 -0.07722 C -0.15122 -0.01433 -0.14236 0.037 -0.12535 0.04463 C -0.10851 0.04971 -0.08733 -0.00254 -0.08003 -0.06427 C -0.07639 -0.09318 -0.07674 -0.12254 -0.07969 -0.14381 C -0.07951 -0.16162 -0.08351 -0.18034 -0.08767 -0.20023 C -0.10347 -0.26266 -0.12917 -0.30844 -0.14635 -0.30127 C -0.16319 -0.29549 -0.16406 -0.24092 -0.14844 -0.17826 C -0.14271 -0.14982 -0.13368 -0.12508 -0.12187 -0.10774 C -0.1151 -0.09017 -0.1066 -0.07514 -0.09427 -0.05988 C -0.05833 -0.01318 -0.01997 0.01596 -0.00712 0.00093 C 0.00538 -0.01248 -0.01128 -0.06451 -0.04826 -0.11283 C -0.06233 -0.13179 -0.07934 -0.14913 -0.09271 -0.16023 C -0.1059 -0.17179 -0.12135 -0.18474 -0.13872 -0.19098 C -0.18715 -0.21641 -0.22899 -0.21919 -0.23733 -0.19815 C -0.24375 -0.1778 -0.20972 -0.14266 -0.16198 -0.11768 C -0.13976 -0.10682 -0.11858 -0.09919 -0.10087 -0.09965 C -0.08698 -0.09618 -0.07049 -0.0941 -0.05295 -0.09479 C -0.00139 -0.09803 0.03872 -0.1193 0.03663 -0.14381 C 0.03681 -0.16323 -0.00608 -0.17803 -0.05781 -0.17456 C -0.08177 -0.17225 -0.10469 -0.16716 -0.12066 -0.1593 C -0.13333 -0.15352 -0.14826 -0.14774 -0.16285 -0.13641 C -0.20781 -0.10427 -0.23594 -0.06659 -0.22656 -0.04439 C -0.2191 -0.02728 -0.17465 -0.03537 -0.13073 -0.06705 C -0.10955 -0.08231 -0.09115 -0.09803 -0.07986 -0.11445 Z " pathEditMode="relative" rAng="548568" ptsTypes="fffffffffffffffffffffffffffff">
                                      <p:cBhvr>
                                        <p:cTn id="10" dur="2000" spd="-100000" fill="hold"/>
                                        <p:tgtEl>
                                          <p:spTgt spid="79881"/>
                                        </p:tgtEl>
                                        <p:attrNameLst>
                                          <p:attrName>ppt_x</p:attrName>
                                          <p:attrName>ppt_y</p:attrName>
                                        </p:attrNameLst>
                                      </p:cBhvr>
                                      <p:rCtr x="-25" y="-12"/>
                                    </p:animMotion>
                                  </p:childTnLst>
                                </p:cTn>
                              </p:par>
                              <p:par>
                                <p:cTn id="11" presetID="29" presetClass="path" presetSubtype="0" repeatCount="indefinite" fill="hold" grpId="0" nodeType="withEffect">
                                  <p:stCondLst>
                                    <p:cond delay="0"/>
                                  </p:stCondLst>
                                  <p:childTnLst>
                                    <p:animMotion origin="layout" path="M 0.21979 -0.14497 C 0.24514 -0.14613 0.27326 -0.15121 0.30382 -0.1563 C 0.39427 -0.1815 0.46649 -0.23468 0.45903 -0.27445 C 0.45295 -0.31746 0.37292 -0.33156 0.2816 -0.30682 C 0.2349 -0.29572 0.19358 -0.27584 0.16563 -0.2548 C 0.14236 -0.24092 0.12118 -0.22405 0.09688 -0.19954 C 0.02205 -0.12578 -0.02344 -0.03561 -0.00469 -0.00139 C 0.01302 0.0333 0.09184 -0.00092 0.16701 -0.07561 C 0.20156 -0.10983 0.23194 -0.15098 0.24913 -0.18497 C 0.26719 -0.21017 0.28247 -0.24162 0.2967 -0.27653 C 0.34028 -0.38936 0.35295 -0.49595 0.32361 -0.51445 C 0.29497 -0.53526 0.23785 -0.46035 0.19479 -0.34844 C 0.17361 -0.29965 0.15833 -0.24832 0.15365 -0.20532 C 0.14757 -0.17087 0.14358 -0.13503 0.14479 -0.09457 C 0.14201 0.0326 0.16372 0.13457 0.19705 0.13595 C 0.22622 0.13757 0.25747 0.03838 0.26007 -0.08971 C 0.26042 -0.14081 0.25608 -0.19191 0.24948 -0.23098 C 0.24462 -0.26705 0.23455 -0.30867 0.21962 -0.35006 C 0.1816 -0.46405 0.12951 -0.54312 0.09809 -0.52393 C 0.06806 -0.50751 0.07708 -0.40116 0.11389 -0.28717 C 0.13229 -0.23514 0.15278 -0.18983 0.17344 -0.15769 C 0.19063 -0.13133 0.21024 -0.10058 0.23368 -0.0726 C 0.30503 0.00832 0.38247 0.04786 0.40278 0.01087 C 0.42292 -0.01803 0.38229 -0.10913 0.31094 -0.19098 C 0.27604 -0.22798 0.24063 -0.26011 0.21111 -0.27514 C 0.1875 -0.29017 0.16319 -0.30543 0.13247 -0.31445 C 0.04045 -0.34451 -0.03958 -0.3385 -0.04705 -0.29665 C -0.05399 -0.2578 0.01181 -0.19514 0.10208 -0.1637 C 0.14722 -0.15052 0.18819 -0.14081 0.21979 -0.14497 Z " pathEditMode="relative" rAng="3200836" ptsTypes="fffffffffffffffffffffffffffff">
                                      <p:cBhvr>
                                        <p:cTn id="12" dur="2000" fill="hold"/>
                                        <p:tgtEl>
                                          <p:spTgt spid="79882"/>
                                        </p:tgtEl>
                                        <p:attrNameLst>
                                          <p:attrName>ppt_x</p:attrName>
                                          <p:attrName>ppt_y</p:attrName>
                                        </p:attrNameLst>
                                      </p:cBhvr>
                                      <p:rCtr x="-21" y="-58"/>
                                    </p:animMotion>
                                  </p:childTnLst>
                                </p:cTn>
                              </p:par>
                              <p:par>
                                <p:cTn id="13" presetID="22" presetClass="path" presetSubtype="0" repeatCount="indefinite" fill="hold" grpId="0" nodeType="withEffect">
                                  <p:stCondLst>
                                    <p:cond delay="0"/>
                                  </p:stCondLst>
                                  <p:childTnLst>
                                    <p:animMotion origin="layout" path="M -3.33333E-6 -0.02219 C 0.1073 -0.02219 0.19584 0.05341 0.19584 0.14567 C 0.19584 0.25457 0.09775 0.29365 0.03889 0.31006 L -0.03923 0.3274 C -0.09809 0.34428 -0.19583 0.38613 -0.19583 0.50867 C -0.19583 0.58729 -0.10781 0.677 -3.33333E-6 0.677 C 0.1073 0.677 0.19584 0.58729 0.19584 0.50867 C 0.19584 0.38613 0.09775 0.34428 0.03889 0.3274 L -0.03923 0.31006 C -0.09809 0.29365 -0.19583 0.25457 -0.19583 0.14567 C -0.19583 0.05341 -0.10781 -0.02219 -3.33333E-6 -0.02219 Z " pathEditMode="relative" rAng="0" ptsTypes="ffFffffFfff">
                                      <p:cBhvr>
                                        <p:cTn id="14" dur="500" fill="hold"/>
                                        <p:tgtEl>
                                          <p:spTgt spid="79883"/>
                                        </p:tgtEl>
                                        <p:attrNameLst>
                                          <p:attrName>ppt_x</p:attrName>
                                          <p:attrName>ppt_y</p:attrName>
                                        </p:attrNameLst>
                                      </p:cBhvr>
                                      <p:rCtr x="0" y="350"/>
                                    </p:animMotion>
                                  </p:childTnLst>
                                </p:cTn>
                              </p:par>
                              <p:par>
                                <p:cTn id="15" presetID="29" presetClass="path" presetSubtype="0" repeatCount="indefinite" fill="hold" grpId="0" nodeType="withEffect">
                                  <p:stCondLst>
                                    <p:cond delay="1000"/>
                                  </p:stCondLst>
                                  <p:childTnLst>
                                    <p:animMotion origin="layout" path="M -0.125 0.2222 C -0.12188 0.1889 -0.12084 0.15145 -0.12014 0.11006 C -0.12327 -0.00971 -0.15226 -0.11538 -0.18247 -0.11052 C -0.21441 -0.10821 -0.23889 -0.00809 -0.23507 0.11561 C -0.2342 0.1785 -0.22622 0.2363 -0.21476 0.27676 C -0.20816 0.30844 -0.19983 0.33919 -0.18525 0.3748 C -0.14289 0.48347 -0.08334 0.55931 -0.05504 0.53919 C -0.02639 0.52162 -0.03872 0.41295 -0.08247 0.3022 C -0.10209 0.25249 -0.12743 0.20578 -0.14948 0.17896 C -0.16598 0.1496 -0.18594 0.1274 -0.20938 0.10312 C -0.28681 0.0252 -0.36233 -0.00439 -0.38091 0.03029 C -0.40139 0.06058 -0.35521 0.14751 -0.28004 0.22266 C -0.24705 0.25827 -0.21059 0.28763 -0.18039 0.29942 C -0.15539 0.31283 -0.13021 0.32324 -0.10018 0.32971 C -0.00677 0.35422 0.07257 0.34104 0.07795 0.29734 C 0.08507 0.25919 0.01597 0.20208 -0.07813 0.17873 C -0.11493 0.17225 -0.15434 0.16809 -0.18386 0.16948 C -0.21164 0.16994 -0.24393 0.17688 -0.27709 0.1896 C -0.36598 0.22451 -0.43351 0.27723 -0.42344 0.32416 C -0.41598 0.36324 -0.33716 0.36786 -0.24688 0.33803 C -0.20591 0.32393 -0.16893 0.30312 -0.14219 0.28046 C -0.1191 0.26566 -0.0941 0.24208 -0.06927 0.21572 C 0.00173 0.13572 0.04218 0.04023 0.01892 0.00763 C 0.00104 -0.02335 -0.07223 0.01572 -0.14445 0.09503 C -0.17761 0.13572 -0.20712 0.17642 -0.22188 0.2148 C -0.23768 0.24162 -0.25295 0.27029 -0.26372 0.31145 C -0.30087 0.42844 -0.3092 0.53087 -0.27934 0.54867 C -0.25209 0.56301 -0.19566 0.48647 -0.15782 0.37364 C -0.14115 0.31653 -0.12691 0.26428 -0.125 0.2222 Z " pathEditMode="relative" rAng="-1643523" ptsTypes="fffffffffffffffffffffffffffff">
                                      <p:cBhvr>
                                        <p:cTn id="16" dur="2000" spd="-100000" fill="hold"/>
                                        <p:tgtEl>
                                          <p:spTgt spid="79884"/>
                                        </p:tgtEl>
                                        <p:attrNameLst>
                                          <p:attrName>ppt_x</p:attrName>
                                          <p:attrName>ppt_y</p:attrName>
                                        </p:attrNameLst>
                                      </p:cBhvr>
                                      <p:rCtr x="-46" y="20"/>
                                    </p:animMotion>
                                  </p:childTnLst>
                                </p:cTn>
                              </p:par>
                              <p:par>
                                <p:cTn id="17" presetID="29" presetClass="path" presetSubtype="0" repeatCount="indefinite" fill="hold" grpId="0" nodeType="withEffect">
                                  <p:stCondLst>
                                    <p:cond delay="1000"/>
                                  </p:stCondLst>
                                  <p:childTnLst>
                                    <p:animMotion origin="layout" path="M 0.19878 0.25209 C 0.22396 0.25093 0.25208 0.2456 0.28264 0.24144 C 0.37343 0.21852 0.44566 0.16459 0.43819 0.12408 C 0.43246 0.08172 0.35295 0.0669 0.26146 0.09074 C 0.21493 0.10116 0.17343 0.12037 0.146 0.14491 C 0.12222 0.15509 0.10139 0.17176 0.07639 0.1956 C 0.00104 0.26875 -0.04479 0.35857 -0.02604 0.39236 C -0.00851 0.42755 0.06996 0.39398 0.14583 0.32037 C 0.18055 0.28704 0.21111 0.24607 0.22812 0.21227 C 0.24652 0.18681 0.26163 0.15602 0.27691 0.1257 C 0.321 0.00926 0.33385 -0.09768 0.30451 -0.11666 C 0.27639 -0.13773 0.21961 -0.06088 0.17517 0.04792 C 0.15468 0.1007 0.13802 0.14815 0.1342 0.19491 C 0.12639 0.22477 0.12343 0.26389 0.12413 0.30162 C 0.11996 0.42847 0.14062 0.53079 0.1743 0.53264 C 0.2033 0.53449 0.23507 0.43542 0.23871 0.30764 C 0.23871 0.25695 0.23524 0.20556 0.23021 0.17014 C 0.2243 0.12963 0.21562 0.09259 0.20017 0.04676 C 0.1625 -0.06736 0.11215 -0.14421 0.08021 -0.12407 C 0.05 -0.1125 0.0585 -0.0044 0.09409 0.10949 C 0.11163 0.16042 0.13194 0.20625 0.15225 0.23866 C 0.16909 0.26574 0.18958 0.29977 0.21215 0.325 C 0.28281 0.40602 0.35955 0.44607 0.38073 0.41019 C 0.40086 0.38125 0.36076 0.28935 0.28993 0.20672 C 0.25555 0.16968 0.22031 0.13634 0.19027 0.12176 C 0.1684 0.10926 0.14444 0.09398 0.11232 0.08172 C 0.02048 0.05023 -0.05903 0.05579 -0.06667 0.09792 C -0.07344 0.13611 -0.00729 0.20301 0.08264 0.23611 C 0.12639 0.24514 0.16718 0.25556 0.19878 0.25209 Z " pathEditMode="relative" rAng="3230010" ptsTypes="fffffffffffffffffffffffffffff">
                                      <p:cBhvr>
                                        <p:cTn id="18" dur="2000" spd="-100000" fill="hold"/>
                                        <p:tgtEl>
                                          <p:spTgt spid="79885"/>
                                        </p:tgtEl>
                                        <p:attrNameLst>
                                          <p:attrName>ppt_x</p:attrName>
                                          <p:attrName>ppt_y</p:attrName>
                                        </p:attrNameLst>
                                      </p:cBhvr>
                                      <p:rCtr x="-21" y="-59"/>
                                    </p:animMotion>
                                  </p:childTnLst>
                                </p:cTn>
                              </p:par>
                              <p:par>
                                <p:cTn id="19" presetID="29" presetClass="path" presetSubtype="0" repeatCount="indefinite" fill="hold" grpId="0" nodeType="withEffect">
                                  <p:stCondLst>
                                    <p:cond delay="1000"/>
                                  </p:stCondLst>
                                  <p:childTnLst>
                                    <p:animMotion origin="layout" path="M -0.32761 -0.06713 C -0.34219 -0.04074 -0.3592 -0.00995 -0.37639 0.02454 C -0.42188 0.13172 -0.43959 0.23889 -0.41129 0.25695 C -0.38386 0.27986 -0.32309 0.20903 -0.27691 0.10139 C -0.25243 0.04746 -0.23646 -0.00671 -0.22969 -0.0493 C -0.2224 -0.08171 -0.21789 -0.11296 -0.21563 -0.15393 C -0.20799 -0.27754 -0.229 -0.3824 -0.26059 -0.38125 C -0.29202 -0.3912 -0.32448 -0.28981 -0.33195 -0.16504 C -0.33334 -0.1081 -0.33212 -0.05115 -0.32275 -0.01273 C -0.32084 0.02107 -0.31424 0.05903 -0.30348 0.09329 C -0.2691 0.21459 -0.21702 0.29769 -0.18716 0.2801 C -0.15695 0.26528 -0.16025 0.1588 -0.19618 0.04213 C -0.20973 -0.01157 -0.22865 -0.06064 -0.24931 -0.09606 C -0.26545 -0.12245 -0.28299 -0.1493 -0.30521 -0.17523 C -0.37657 -0.2618 -0.44705 -0.30509 -0.47136 -0.27477 C -0.4915 -0.24652 -0.45573 -0.15023 -0.38525 -0.06296 C -0.3566 -0.03171 -0.32379 -0.00115 -0.29844 0.01968 C -0.275 0.03866 -0.24497 0.05602 -0.21181 0.06806 C -0.12223 0.10486 -0.04358 0.1051 -0.03351 0.06088 C -0.02275 0.02037 -0.08872 -0.04097 -0.17674 -0.07939 C -0.21893 -0.09514 -0.25729 -0.10416 -0.28976 -0.10509 C -0.3158 -0.10578 -0.34636 -0.10578 -0.37761 -0.10069 C -0.47032 -0.0824 -0.54358 -0.03102 -0.53334 0.01343 C -0.53316 0.05278 -0.45243 0.07176 -0.36164 0.0544 C -0.31771 0.04398 -0.27622 0.02963 -0.24844 0.00973 C -0.22431 -0.00347 -0.19948 -0.01736 -0.17414 -0.04305 C -0.09653 -0.11551 -0.0474 -0.19884 -0.06615 -0.23449 C -0.08316 -0.26551 -0.16233 -0.23889 -0.23959 -0.17245 C -0.27639 -0.13541 -0.3092 -0.10139 -0.32761 -0.06713 Z " pathEditMode="relative" rAng="11074657" ptsTypes="fffffffffffffffffffffffffffff">
                                      <p:cBhvr>
                                        <p:cTn id="20" dur="2000" spd="-100000" fill="hold"/>
                                        <p:tgtEl>
                                          <p:spTgt spid="79886"/>
                                        </p:tgtEl>
                                        <p:attrNameLst>
                                          <p:attrName>ppt_x</p:attrName>
                                          <p:attrName>ppt_y</p:attrName>
                                        </p:attrNameLst>
                                      </p:cBhvr>
                                      <p:rCtr x="4705" y="1759"/>
                                    </p:animMotion>
                                  </p:childTnLst>
                                </p:cTn>
                              </p:par>
                              <p:par>
                                <p:cTn id="21" presetID="29" presetClass="path" presetSubtype="0" repeatCount="indefinite" fill="hold" grpId="0" nodeType="withEffect">
                                  <p:stCondLst>
                                    <p:cond delay="1000"/>
                                  </p:stCondLst>
                                  <p:childTnLst>
                                    <p:animMotion origin="layout" path="M 0.20503 0.03912 C 0.22101 0.06551 0.24097 0.09236 0.26233 0.12176 C 0.3316 0.20255 0.40677 0.24838 0.42622 0.21597 C 0.44826 0.1838 0.40885 0.09005 0.33906 0.00764 C 0.30469 -0.03542 0.26788 -0.06713 0.23837 -0.08518 C 0.21615 -0.10092 0.19358 -0.11319 0.16406 -0.12384 C 0.07483 -0.15972 -0.00642 -0.15463 -0.01545 -0.11366 C -0.02517 -0.07384 0.04184 -0.01088 0.13194 0.02454 C 0.17309 0.04074 0.2158 0.04861 0.24653 0.0463 C 0.27274 0.05046 0.30017 0.04792 0.32951 0.0419 C 0.42378 0.0206 0.49549 -0.03009 0.48872 -0.07199 C 0.4842 -0.11505 0.40503 -0.13102 0.31215 -0.10949 C 0.27014 -0.10324 0.22986 -0.08866 0.20156 -0.06736 C 0.17708 -0.0537 0.15347 -0.03611 0.12969 -0.01042 C 0.05191 0.06296 0.00313 0.14699 0.02292 0.1831 C 0.03924 0.21574 0.11753 0.18935 0.19601 0.11528 C 0.22622 0.08449 0.25469 0.04931 0.27448 0.01945 C 0.29323 -0.00741 0.31215 -0.04352 0.32813 -0.08403 C 0.37326 -0.19352 0.38976 -0.29583 0.35885 -0.31782 C 0.33194 -0.34051 0.27326 -0.2669 0.22691 -0.15903 C 0.20677 -0.1081 0.19184 -0.05949 0.1849 -0.01805 C 0.17865 0.01597 0.17257 0.05556 0.16979 0.09745 C 0.16424 0.22222 0.18663 0.32824 0.22118 0.32778 C 0.25052 0.33195 0.2809 0.2338 0.28733 0.10833 C 0.28872 0.04908 0.28663 -0.00787 0.27726 -0.04861 C 0.27326 -0.08217 0.26753 -0.11782 0.25399 -0.15555 C 0.21684 -0.27245 0.16545 -0.35347 0.13594 -0.33611 C 0.10868 -0.32014 0.11076 -0.21273 0.14566 -0.09745 C 0.16493 -0.0412 0.18351 0.00833 0.20503 0.03912 Z " pathEditMode="relative" rAng="6388308" ptsTypes="fffffffffffffffffffffffffffff">
                                      <p:cBhvr>
                                        <p:cTn id="22" dur="2000" fill="hold"/>
                                        <p:tgtEl>
                                          <p:spTgt spid="79887"/>
                                        </p:tgtEl>
                                        <p:attrNameLst>
                                          <p:attrName>ppt_x</p:attrName>
                                          <p:attrName>ppt_y</p:attrName>
                                        </p:attrNameLst>
                                      </p:cBhvr>
                                      <p:rCtr x="2274" y="-5764"/>
                                    </p:animMotion>
                                  </p:childTnLst>
                                </p:cTn>
                              </p:par>
                              <p:par>
                                <p:cTn id="23" presetID="22" presetClass="path" presetSubtype="0" repeatCount="indefinite" fill="hold" grpId="0" nodeType="withEffect">
                                  <p:stCondLst>
                                    <p:cond delay="500"/>
                                  </p:stCondLst>
                                  <p:childTnLst>
                                    <p:animMotion origin="layout" path="M 0.04166 0.03329 C 0.13298 0.03329 0.20833 -0.04024 0.20833 -0.12948 C 0.20833 -0.23469 0.12482 -0.27307 0.07482 -0.28902 L 0.00816 -0.30521 C -0.04184 -0.32185 -0.125 -0.36232 -0.125 -0.48139 C -0.125 -0.55746 -0.05 -0.6437 0.04166 -0.6437 C 0.13298 -0.6437 0.20833 -0.55746 0.20833 -0.48139 C 0.20833 -0.36232 0.12482 -0.32185 0.07482 -0.30521 L 0.00816 -0.28902 C -0.04184 -0.27307 -0.125 -0.23469 -0.125 -0.12948 C -0.125 -0.04024 -0.05 0.03329 0.04166 0.03329 Z " pathEditMode="relative" rAng="0" ptsTypes="ffFffffFfff">
                                      <p:cBhvr>
                                        <p:cTn id="24" dur="500" fill="hold"/>
                                        <p:tgtEl>
                                          <p:spTgt spid="79888"/>
                                        </p:tgtEl>
                                        <p:attrNameLst>
                                          <p:attrName>ppt_x</p:attrName>
                                          <p:attrName>ppt_y</p:attrName>
                                        </p:attrNameLst>
                                      </p:cBhvr>
                                      <p:rCtr x="0" y="-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80" grpId="0" animBg="1"/>
      <p:bldP spid="79882" grpId="0" animBg="1"/>
      <p:bldP spid="79883" grpId="0" animBg="1"/>
      <p:bldP spid="79884" grpId="0" animBg="1"/>
      <p:bldP spid="79885" grpId="0" animBg="1"/>
      <p:bldP spid="79886" grpId="0" animBg="1"/>
      <p:bldP spid="79888" grpId="0" animBg="1"/>
      <p:bldP spid="79881" grpId="0" animBg="1"/>
      <p:bldP spid="798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5"/>
          <p:cNvPicPr>
            <a:picLocks noChangeAspect="1" noChangeArrowheads="1"/>
          </p:cNvPicPr>
          <p:nvPr/>
        </p:nvPicPr>
        <p:blipFill>
          <a:blip r:embed="rId2"/>
          <a:srcRect t="4436"/>
          <a:stretch>
            <a:fillRect/>
          </a:stretch>
        </p:blipFill>
        <p:spPr bwMode="auto">
          <a:xfrm>
            <a:off x="2176463" y="2243138"/>
            <a:ext cx="4759325" cy="4343400"/>
          </a:xfrm>
          <a:prstGeom prst="rect">
            <a:avLst/>
          </a:prstGeom>
          <a:noFill/>
          <a:ln w="9525">
            <a:noFill/>
            <a:miter lim="800000"/>
            <a:headEnd/>
            <a:tailEnd/>
          </a:ln>
        </p:spPr>
      </p:pic>
      <p:sp>
        <p:nvSpPr>
          <p:cNvPr id="58370" name="Title 1"/>
          <p:cNvSpPr>
            <a:spLocks noGrp="1"/>
          </p:cNvSpPr>
          <p:nvPr>
            <p:ph type="title" idx="4294967295"/>
          </p:nvPr>
        </p:nvSpPr>
        <p:spPr>
          <a:xfrm>
            <a:off x="84138" y="685800"/>
            <a:ext cx="8229600" cy="330200"/>
          </a:xfrm>
        </p:spPr>
        <p:txBody>
          <a:bodyPr lIns="0" rIns="0" bIns="0" anchor="b"/>
          <a:lstStyle/>
          <a:p>
            <a:pPr eaLnBrk="1" hangingPunct="1"/>
            <a:r>
              <a:rPr lang="en-US" sz="3700" smtClean="0">
                <a:latin typeface="Arial" charset="0"/>
                <a:cs typeface="Segoe UI" charset="0"/>
              </a:rPr>
              <a:t>Modern Atomic Theory</a:t>
            </a:r>
          </a:p>
        </p:txBody>
      </p:sp>
      <p:pic>
        <p:nvPicPr>
          <p:cNvPr id="41989" name="Picture 7"/>
          <p:cNvPicPr>
            <a:picLocks noChangeAspect="1" noChangeArrowheads="1"/>
          </p:cNvPicPr>
          <p:nvPr/>
        </p:nvPicPr>
        <p:blipFill>
          <a:blip r:embed="rId3"/>
          <a:srcRect l="3329" t="7913"/>
          <a:stretch>
            <a:fillRect/>
          </a:stretch>
        </p:blipFill>
        <p:spPr bwMode="auto">
          <a:xfrm>
            <a:off x="2362200" y="2057400"/>
            <a:ext cx="4425950" cy="4433888"/>
          </a:xfrm>
          <a:prstGeom prst="rect">
            <a:avLst/>
          </a:prstGeom>
          <a:noFill/>
          <a:ln w="9525">
            <a:noFill/>
            <a:miter lim="800000"/>
            <a:headEnd/>
            <a:tailEnd/>
          </a:ln>
        </p:spPr>
      </p:pic>
      <p:sp>
        <p:nvSpPr>
          <p:cNvPr id="26627" name="Content Placeholder 2"/>
          <p:cNvSpPr>
            <a:spLocks noGrp="1"/>
          </p:cNvSpPr>
          <p:nvPr>
            <p:ph idx="4294967295"/>
          </p:nvPr>
        </p:nvSpPr>
        <p:spPr>
          <a:xfrm>
            <a:off x="457200" y="1371600"/>
            <a:ext cx="8229600" cy="4953000"/>
          </a:xfrm>
        </p:spPr>
        <p:txBody>
          <a:bodyPr/>
          <a:lstStyle/>
          <a:p>
            <a:pPr marL="273050" indent="-273050" eaLnBrk="1" hangingPunct="1"/>
            <a:r>
              <a:rPr lang="en-US" b="1" dirty="0" smtClean="0">
                <a:latin typeface="Arial" charset="0"/>
                <a:cs typeface="Segoe UI" charset="0"/>
              </a:rPr>
              <a:t>Atomic Orbitals</a:t>
            </a:r>
          </a:p>
          <a:p>
            <a:pPr marL="639763" lvl="1" indent="-246063" eaLnBrk="1" hangingPunct="1"/>
            <a:r>
              <a:rPr lang="en-US" b="1" dirty="0" smtClean="0">
                <a:cs typeface="Segoe UI" charset="0"/>
              </a:rPr>
              <a:t>Schrödinger’s</a:t>
            </a:r>
            <a:r>
              <a:rPr lang="en-US" b="1" dirty="0" smtClean="0">
                <a:latin typeface="Arial" charset="0"/>
                <a:cs typeface="Segoe UI" charset="0"/>
              </a:rPr>
              <a:t> electron cloud, based upon his famous Wave Equation, is a good approximation of how electrons behave in their orbitals.</a:t>
            </a:r>
          </a:p>
          <a:p>
            <a:pPr marL="639763" lvl="1" indent="-246063" eaLnBrk="1" hangingPunct="1"/>
            <a:r>
              <a:rPr lang="en-US" b="1" dirty="0" smtClean="0">
                <a:latin typeface="Arial" charset="0"/>
                <a:cs typeface="Segoe UI" charset="0"/>
              </a:rPr>
              <a:t>However, it’s easier to discuss atomic and electron behaviors when using Bohr’s model.</a:t>
            </a:r>
          </a:p>
          <a:p>
            <a:pPr marL="639763" lvl="1" indent="-246063" eaLnBrk="1" hangingPunct="1"/>
            <a:r>
              <a:rPr lang="en-US" b="1" dirty="0" smtClean="0">
                <a:latin typeface="Arial" charset="0"/>
                <a:cs typeface="Segoe UI" charset="0"/>
              </a:rPr>
              <a:t>For that reason </a:t>
            </a:r>
            <a:r>
              <a:rPr lang="en-US" b="1" u="sng" dirty="0" smtClean="0">
                <a:latin typeface="Arial" charset="0"/>
                <a:cs typeface="Segoe UI" charset="0"/>
              </a:rPr>
              <a:t>we will use Bohr’s model to help explain the behaviors of electrons from now on out</a:t>
            </a:r>
            <a:r>
              <a:rPr lang="en-US" b="1" dirty="0" smtClean="0">
                <a:latin typeface="Arial" charset="0"/>
                <a:cs typeface="Segoe UI" charset="0"/>
              </a:rPr>
              <a:t>. </a:t>
            </a:r>
          </a:p>
        </p:txBody>
      </p:sp>
    </p:spTree>
    <p:extLst>
      <p:ext uri="{BB962C8B-B14F-4D97-AF65-F5344CB8AC3E}">
        <p14:creationId xmlns:p14="http://schemas.microsoft.com/office/powerpoint/2010/main" val="14525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41989"/>
                                        </p:tgtEl>
                                      </p:cBhvr>
                                    </p:animEffect>
                                    <p:set>
                                      <p:cBhvr>
                                        <p:cTn id="19" dur="1" fill="hold">
                                          <p:stCondLst>
                                            <p:cond delay="499"/>
                                          </p:stCondLst>
                                        </p:cTn>
                                        <p:tgtEl>
                                          <p:spTgt spid="4198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noChangeArrowheads="1"/>
          </p:cNvPicPr>
          <p:nvPr/>
        </p:nvPicPr>
        <p:blipFill>
          <a:blip r:embed="rId2"/>
          <a:srcRect t="4436"/>
          <a:stretch>
            <a:fillRect/>
          </a:stretch>
        </p:blipFill>
        <p:spPr bwMode="auto">
          <a:xfrm>
            <a:off x="4413250" y="2214563"/>
            <a:ext cx="4759325" cy="4343400"/>
          </a:xfrm>
          <a:prstGeom prst="rect">
            <a:avLst/>
          </a:prstGeom>
          <a:noFill/>
          <a:ln w="9525">
            <a:noFill/>
            <a:miter lim="800000"/>
            <a:headEnd/>
            <a:tailEnd/>
          </a:ln>
        </p:spPr>
      </p:pic>
      <p:sp>
        <p:nvSpPr>
          <p:cNvPr id="55298" name="Rectangle 2"/>
          <p:cNvSpPr>
            <a:spLocks noGrp="1"/>
          </p:cNvSpPr>
          <p:nvPr>
            <p:ph type="title" idx="4294967295"/>
          </p:nvPr>
        </p:nvSpPr>
        <p:spPr/>
        <p:txBody>
          <a:bodyPr/>
          <a:lstStyle/>
          <a:p>
            <a:r>
              <a:rPr lang="en-US" sz="3200" dirty="0" smtClean="0">
                <a:cs typeface="Segoe UI" charset="0"/>
              </a:rPr>
              <a:t>The Complete Atomic Model</a:t>
            </a:r>
          </a:p>
        </p:txBody>
      </p:sp>
      <p:sp>
        <p:nvSpPr>
          <p:cNvPr id="55299" name="Rectangle 3"/>
          <p:cNvSpPr>
            <a:spLocks noGrp="1"/>
          </p:cNvSpPr>
          <p:nvPr>
            <p:ph type="body" idx="4294967295"/>
          </p:nvPr>
        </p:nvSpPr>
        <p:spPr>
          <a:xfrm>
            <a:off x="76200" y="1341438"/>
            <a:ext cx="4337050" cy="5059362"/>
          </a:xfrm>
        </p:spPr>
        <p:txBody>
          <a:bodyPr/>
          <a:lstStyle/>
          <a:p>
            <a:r>
              <a:rPr lang="en-US" dirty="0" smtClean="0">
                <a:cs typeface="Segoe UI" charset="0"/>
              </a:rPr>
              <a:t>Bohr Models</a:t>
            </a:r>
          </a:p>
          <a:p>
            <a:pPr lvl="1"/>
            <a:r>
              <a:rPr lang="en-US" dirty="0" smtClean="0">
                <a:cs typeface="Segoe UI" charset="0"/>
              </a:rPr>
              <a:t>The most widely accepted theory on the construction of an atom used to illustrate the characteristics of electron behavior…</a:t>
            </a:r>
          </a:p>
        </p:txBody>
      </p:sp>
    </p:spTree>
    <p:extLst>
      <p:ext uri="{BB962C8B-B14F-4D97-AF65-F5344CB8AC3E}">
        <p14:creationId xmlns:p14="http://schemas.microsoft.com/office/powerpoint/2010/main" val="3979481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lIns="0" rIns="0" bIns="0" anchor="b"/>
          <a:lstStyle/>
          <a:p>
            <a:pPr eaLnBrk="1" hangingPunct="1"/>
            <a:r>
              <a:rPr lang="en-US" smtClean="0">
                <a:cs typeface="Segoe UI" charset="0"/>
              </a:rPr>
              <a:t>Atomic Structure </a:t>
            </a:r>
          </a:p>
        </p:txBody>
      </p:sp>
      <p:sp>
        <p:nvSpPr>
          <p:cNvPr id="25602" name="Rectangle 3"/>
          <p:cNvSpPr>
            <a:spLocks noGrp="1" noChangeArrowheads="1"/>
          </p:cNvSpPr>
          <p:nvPr>
            <p:ph idx="4294967295"/>
          </p:nvPr>
        </p:nvSpPr>
        <p:spPr>
          <a:xfrm>
            <a:off x="76200" y="1341438"/>
            <a:ext cx="8229600" cy="5364162"/>
          </a:xfrm>
        </p:spPr>
        <p:txBody>
          <a:bodyPr/>
          <a:lstStyle/>
          <a:p>
            <a:pPr marL="639763" lvl="1" indent="-246063" eaLnBrk="1" hangingPunct="1"/>
            <a:r>
              <a:rPr lang="en-US" b="1" dirty="0" smtClean="0">
                <a:cs typeface="Segoe UI" charset="0"/>
              </a:rPr>
              <a:t>Objectives:</a:t>
            </a:r>
          </a:p>
          <a:p>
            <a:pPr marL="914400" lvl="2" indent="-246063" eaLnBrk="1" hangingPunct="1"/>
            <a:r>
              <a:rPr lang="en-US" b="1" dirty="0" smtClean="0">
                <a:cs typeface="Segoe UI" charset="0"/>
              </a:rPr>
              <a:t>Research and learn how the theory of atoms have developed over time.</a:t>
            </a:r>
          </a:p>
          <a:p>
            <a:pPr marL="914400" lvl="2" indent="-246063" eaLnBrk="1" hangingPunct="1"/>
            <a:r>
              <a:rPr lang="en-US" b="1" dirty="0" smtClean="0">
                <a:cs typeface="Segoe UI" charset="0"/>
              </a:rPr>
              <a:t>Describe ancient Greek Models of matter.</a:t>
            </a:r>
          </a:p>
          <a:p>
            <a:pPr marL="914400" lvl="2" indent="-246063" eaLnBrk="1" hangingPunct="1"/>
            <a:r>
              <a:rPr lang="en-US" b="1" dirty="0" smtClean="0">
                <a:cs typeface="Segoe UI" charset="0"/>
              </a:rPr>
              <a:t>List the main points of Daltons atomic theory and describe evidence for the existence of atoms.</a:t>
            </a:r>
          </a:p>
          <a:p>
            <a:pPr marL="914400" lvl="2" indent="-246063" eaLnBrk="1" hangingPunct="1"/>
            <a:r>
              <a:rPr lang="en-US" b="1" dirty="0" smtClean="0">
                <a:cs typeface="Segoe UI" charset="0"/>
              </a:rPr>
              <a:t>Explain  how Thompson and Rutherford used data from experiments to produce their atomic models.</a:t>
            </a:r>
          </a:p>
          <a:p>
            <a:pPr marL="914400" lvl="2" indent="-246063" eaLnBrk="1" hangingPunct="1"/>
            <a:r>
              <a:rPr lang="en-US" b="1" dirty="0" smtClean="0">
                <a:cs typeface="Segoe UI" charset="0"/>
              </a:rPr>
              <a:t>Understand the input from Bohr </a:t>
            </a:r>
            <a:r>
              <a:rPr lang="en-US" b="1" dirty="0">
                <a:cs typeface="Segoe UI" charset="0"/>
              </a:rPr>
              <a:t>and </a:t>
            </a:r>
            <a:r>
              <a:rPr lang="en-US" b="1" dirty="0" smtClean="0">
                <a:cs typeface="Segoe UI" charset="0"/>
              </a:rPr>
              <a:t>Schrödinger in how we currently know how an atom is constructed.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sz="3200" smtClean="0">
                <a:cs typeface="Segoe UI" charset="0"/>
              </a:rPr>
              <a:t>Section 1 Quiz:</a:t>
            </a:r>
          </a:p>
        </p:txBody>
      </p:sp>
      <p:sp>
        <p:nvSpPr>
          <p:cNvPr id="45058" name="Rectangle 3"/>
          <p:cNvSpPr>
            <a:spLocks noGrp="1"/>
          </p:cNvSpPr>
          <p:nvPr>
            <p:ph type="body" idx="1"/>
          </p:nvPr>
        </p:nvSpPr>
        <p:spPr/>
        <p:txBody>
          <a:bodyPr/>
          <a:lstStyle/>
          <a:p>
            <a:pPr marL="609600" indent="-609600" eaLnBrk="1" hangingPunct="1">
              <a:buFont typeface="Arial" charset="0"/>
              <a:buAutoNum type="arabicPeriod"/>
            </a:pPr>
            <a:r>
              <a:rPr lang="en-US" sz="2800" dirty="0" smtClean="0">
                <a:cs typeface="Segoe UI" charset="0"/>
              </a:rPr>
              <a:t>What did Aristotle say about matter?</a:t>
            </a:r>
          </a:p>
          <a:p>
            <a:pPr marL="609600" indent="-609600" eaLnBrk="1" hangingPunct="1">
              <a:buFont typeface="Arial" charset="0"/>
              <a:buAutoNum type="arabicPeriod"/>
            </a:pPr>
            <a:r>
              <a:rPr lang="en-US" sz="2800" dirty="0" smtClean="0">
                <a:cs typeface="Segoe UI" charset="0"/>
              </a:rPr>
              <a:t>What did Democritus say about matter?</a:t>
            </a:r>
          </a:p>
          <a:p>
            <a:pPr marL="609600" indent="-609600" eaLnBrk="1" hangingPunct="1">
              <a:buFont typeface="Arial" charset="0"/>
              <a:buAutoNum type="arabicPeriod"/>
            </a:pPr>
            <a:r>
              <a:rPr lang="en-US" sz="2800" dirty="0" smtClean="0">
                <a:cs typeface="Segoe UI" charset="0"/>
              </a:rPr>
              <a:t>How did their opinions differ?</a:t>
            </a:r>
          </a:p>
          <a:p>
            <a:pPr marL="609600" indent="-609600" eaLnBrk="1" hangingPunct="1">
              <a:buFont typeface="Arial" charset="0"/>
              <a:buAutoNum type="arabicPeriod"/>
            </a:pPr>
            <a:r>
              <a:rPr lang="en-US" sz="2800" dirty="0" smtClean="0">
                <a:cs typeface="Segoe UI" charset="0"/>
              </a:rPr>
              <a:t>Draw on a sheet of paper the models for…</a:t>
            </a:r>
          </a:p>
          <a:p>
            <a:pPr marL="990600" lvl="1" indent="-533400" eaLnBrk="1" hangingPunct="1">
              <a:buFont typeface="Arial" charset="0"/>
              <a:buAutoNum type="alphaLcParenR"/>
            </a:pPr>
            <a:r>
              <a:rPr lang="en-US" sz="2400" dirty="0" smtClean="0">
                <a:cs typeface="Segoe UI" charset="0"/>
              </a:rPr>
              <a:t>Dalton</a:t>
            </a:r>
          </a:p>
          <a:p>
            <a:pPr marL="990600" lvl="1" indent="-533400" eaLnBrk="1" hangingPunct="1">
              <a:buFont typeface="Arial" charset="0"/>
              <a:buAutoNum type="alphaLcParenR"/>
            </a:pPr>
            <a:r>
              <a:rPr lang="en-US" sz="2400" dirty="0" smtClean="0">
                <a:cs typeface="Segoe UI" charset="0"/>
              </a:rPr>
              <a:t>Thompson</a:t>
            </a:r>
          </a:p>
          <a:p>
            <a:pPr marL="990600" lvl="1" indent="-533400" eaLnBrk="1" hangingPunct="1">
              <a:buFont typeface="Arial" charset="0"/>
              <a:buAutoNum type="alphaLcParenR"/>
            </a:pPr>
            <a:r>
              <a:rPr lang="en-US" sz="2400" dirty="0" smtClean="0">
                <a:cs typeface="Segoe UI" charset="0"/>
              </a:rPr>
              <a:t>Rutherford </a:t>
            </a:r>
          </a:p>
          <a:p>
            <a:pPr marL="609600" indent="-609600" eaLnBrk="1" hangingPunct="1">
              <a:buFont typeface="Arial" charset="0"/>
              <a:buAutoNum type="arabicPeriod"/>
            </a:pPr>
            <a:r>
              <a:rPr lang="en-US" sz="2800" dirty="0" smtClean="0">
                <a:cs typeface="Segoe UI" charset="0"/>
              </a:rPr>
              <a:t>Describe what each of these three claimed about matter and atoms.</a:t>
            </a:r>
          </a:p>
          <a:p>
            <a:pPr marL="609600" indent="-609600" eaLnBrk="1" hangingPunct="1">
              <a:buFont typeface="Arial" charset="0"/>
              <a:buAutoNum type="arabicPeriod"/>
            </a:pPr>
            <a:endParaRPr lang="en-US" sz="2800" dirty="0" smtClean="0">
              <a:cs typeface="Segoe U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sz="3200" dirty="0" smtClean="0">
                <a:solidFill>
                  <a:schemeClr val="hlink"/>
                </a:solidFill>
                <a:cs typeface="Segoe UI" charset="0"/>
              </a:rPr>
              <a:t>Part I</a:t>
            </a:r>
          </a:p>
        </p:txBody>
      </p:sp>
      <p:sp>
        <p:nvSpPr>
          <p:cNvPr id="26626" name="Rectangle 3"/>
          <p:cNvSpPr>
            <a:spLocks noGrp="1"/>
          </p:cNvSpPr>
          <p:nvPr>
            <p:ph type="body" idx="1"/>
          </p:nvPr>
        </p:nvSpPr>
        <p:spPr>
          <a:xfrm>
            <a:off x="76200" y="1341438"/>
            <a:ext cx="8839200" cy="5364162"/>
          </a:xfrm>
        </p:spPr>
        <p:txBody>
          <a:bodyPr>
            <a:normAutofit lnSpcReduction="10000"/>
          </a:bodyPr>
          <a:lstStyle/>
          <a:p>
            <a:pPr eaLnBrk="1" hangingPunct="1"/>
            <a:r>
              <a:rPr lang="en-US" dirty="0" smtClean="0">
                <a:solidFill>
                  <a:schemeClr val="hlink"/>
                </a:solidFill>
                <a:cs typeface="Segoe UI" charset="0"/>
              </a:rPr>
              <a:t>Clash of the Titans. Video Research</a:t>
            </a:r>
          </a:p>
          <a:p>
            <a:pPr eaLnBrk="1" hangingPunct="1"/>
            <a:r>
              <a:rPr lang="en-US" dirty="0" smtClean="0">
                <a:solidFill>
                  <a:schemeClr val="hlink"/>
                </a:solidFill>
                <a:cs typeface="Segoe UI" charset="0"/>
              </a:rPr>
              <a:t>You picked up a handout today that has several scientists featured. These scientists are important to study for a few reasons.</a:t>
            </a:r>
          </a:p>
          <a:p>
            <a:pPr eaLnBrk="1" hangingPunct="1"/>
            <a:r>
              <a:rPr lang="en-US" dirty="0" smtClean="0">
                <a:solidFill>
                  <a:schemeClr val="hlink"/>
                </a:solidFill>
                <a:cs typeface="Segoe UI" charset="0"/>
              </a:rPr>
              <a:t>First, you hopefully gain an appreciation for the hard work, sacrifice, and challenge it is to bring new information into the world. </a:t>
            </a:r>
          </a:p>
          <a:p>
            <a:pPr eaLnBrk="1" hangingPunct="1"/>
            <a:r>
              <a:rPr lang="en-US" dirty="0" smtClean="0">
                <a:solidFill>
                  <a:schemeClr val="hlink"/>
                </a:solidFill>
                <a:cs typeface="Segoe UI" charset="0"/>
              </a:rPr>
              <a:t>Second, the stories of these scientists help to justify taking a cautious approach to what you believe as fact. </a:t>
            </a:r>
          </a:p>
          <a:p>
            <a:pPr eaLnBrk="1" hangingPunct="1"/>
            <a:r>
              <a:rPr lang="en-US" dirty="0" smtClean="0">
                <a:solidFill>
                  <a:schemeClr val="hlink"/>
                </a:solidFill>
                <a:cs typeface="Segoe UI" charset="0"/>
              </a:rPr>
              <a:t>One day facts are likely to be proven false.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sz="3200" dirty="0" smtClean="0">
                <a:solidFill>
                  <a:schemeClr val="hlink"/>
                </a:solidFill>
                <a:cs typeface="Segoe UI" charset="0"/>
              </a:rPr>
              <a:t>Part I</a:t>
            </a:r>
          </a:p>
        </p:txBody>
      </p:sp>
      <p:sp>
        <p:nvSpPr>
          <p:cNvPr id="26626" name="Rectangle 3"/>
          <p:cNvSpPr>
            <a:spLocks noGrp="1"/>
          </p:cNvSpPr>
          <p:nvPr>
            <p:ph type="body" idx="1"/>
          </p:nvPr>
        </p:nvSpPr>
        <p:spPr>
          <a:xfrm>
            <a:off x="76200" y="1341438"/>
            <a:ext cx="8839200" cy="5364162"/>
          </a:xfrm>
        </p:spPr>
        <p:txBody>
          <a:bodyPr>
            <a:normAutofit/>
          </a:bodyPr>
          <a:lstStyle/>
          <a:p>
            <a:pPr eaLnBrk="1" hangingPunct="1"/>
            <a:r>
              <a:rPr lang="en-US" dirty="0" smtClean="0">
                <a:solidFill>
                  <a:schemeClr val="hlink"/>
                </a:solidFill>
                <a:cs typeface="Segoe UI" charset="0"/>
              </a:rPr>
              <a:t>Clash of the Titans. Video Research</a:t>
            </a:r>
          </a:p>
          <a:p>
            <a:pPr eaLnBrk="1" hangingPunct="1"/>
            <a:r>
              <a:rPr lang="en-US" dirty="0" smtClean="0">
                <a:solidFill>
                  <a:schemeClr val="hlink"/>
                </a:solidFill>
                <a:cs typeface="Segoe UI" charset="0"/>
              </a:rPr>
              <a:t>All you have to do is fill out this chart with as much information as possible. </a:t>
            </a:r>
          </a:p>
          <a:p>
            <a:pPr eaLnBrk="1" hangingPunct="1"/>
            <a:r>
              <a:rPr lang="en-US" dirty="0" smtClean="0">
                <a:solidFill>
                  <a:schemeClr val="hlink"/>
                </a:solidFill>
                <a:cs typeface="Segoe UI" charset="0"/>
              </a:rPr>
              <a:t>You will use this as research when establishing a timeline for the theory of the atom in an upcoming assignment. </a:t>
            </a:r>
          </a:p>
          <a:p>
            <a:pPr eaLnBrk="1" hangingPunct="1"/>
            <a:r>
              <a:rPr lang="en-US" dirty="0" smtClean="0">
                <a:solidFill>
                  <a:schemeClr val="hlink"/>
                </a:solidFill>
                <a:cs typeface="Segoe UI" charset="0"/>
              </a:rPr>
              <a:t>Listen closely for the names of the scientists involved. They </a:t>
            </a:r>
            <a:r>
              <a:rPr lang="en-US" dirty="0" err="1" smtClean="0">
                <a:solidFill>
                  <a:schemeClr val="hlink"/>
                </a:solidFill>
                <a:cs typeface="Segoe UI" charset="0"/>
              </a:rPr>
              <a:t>kinda</a:t>
            </a:r>
            <a:r>
              <a:rPr lang="en-US" dirty="0" smtClean="0">
                <a:solidFill>
                  <a:schemeClr val="hlink"/>
                </a:solidFill>
                <a:cs typeface="Segoe UI" charset="0"/>
              </a:rPr>
              <a:t> come in order, but a few are mentioned throughout. </a:t>
            </a:r>
          </a:p>
          <a:p>
            <a:pPr eaLnBrk="1" hangingPunct="1"/>
            <a:r>
              <a:rPr lang="en-US" dirty="0" smtClean="0">
                <a:solidFill>
                  <a:schemeClr val="hlink"/>
                </a:solidFill>
                <a:cs typeface="Segoe UI" charset="0"/>
              </a:rPr>
              <a:t>Enjoy.</a:t>
            </a:r>
          </a:p>
        </p:txBody>
      </p:sp>
    </p:spTree>
    <p:extLst>
      <p:ext uri="{BB962C8B-B14F-4D97-AF65-F5344CB8AC3E}">
        <p14:creationId xmlns:p14="http://schemas.microsoft.com/office/powerpoint/2010/main" val="273610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405894"/>
              </p:ext>
            </p:extLst>
          </p:nvPr>
        </p:nvGraphicFramePr>
        <p:xfrm>
          <a:off x="7621" y="0"/>
          <a:ext cx="9143999" cy="6822011"/>
        </p:xfrm>
        <a:graphic>
          <a:graphicData uri="http://schemas.openxmlformats.org/drawingml/2006/table">
            <a:tbl>
              <a:tblPr/>
              <a:tblGrid>
                <a:gridCol w="658153">
                  <a:extLst>
                    <a:ext uri="{9D8B030D-6E8A-4147-A177-3AD203B41FA5}">
                      <a16:colId xmlns:a16="http://schemas.microsoft.com/office/drawing/2014/main" val="2731335248"/>
                    </a:ext>
                  </a:extLst>
                </a:gridCol>
                <a:gridCol w="401026">
                  <a:extLst>
                    <a:ext uri="{9D8B030D-6E8A-4147-A177-3AD203B41FA5}">
                      <a16:colId xmlns:a16="http://schemas.microsoft.com/office/drawing/2014/main" val="2785562957"/>
                    </a:ext>
                  </a:extLst>
                </a:gridCol>
                <a:gridCol w="495488">
                  <a:extLst>
                    <a:ext uri="{9D8B030D-6E8A-4147-A177-3AD203B41FA5}">
                      <a16:colId xmlns:a16="http://schemas.microsoft.com/office/drawing/2014/main" val="1921879585"/>
                    </a:ext>
                  </a:extLst>
                </a:gridCol>
                <a:gridCol w="7589332">
                  <a:extLst>
                    <a:ext uri="{9D8B030D-6E8A-4147-A177-3AD203B41FA5}">
                      <a16:colId xmlns:a16="http://schemas.microsoft.com/office/drawing/2014/main" val="3607716109"/>
                    </a:ext>
                  </a:extLst>
                </a:gridCol>
              </a:tblGrid>
              <a:tr h="172757">
                <a:tc gridSpan="4">
                  <a:txBody>
                    <a:bodyPr/>
                    <a:lstStyle/>
                    <a:p>
                      <a:pPr marL="0" marR="0" algn="l">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Theory of the Atom: Clash of the Titans. To start your research into the discovery of the atom you will view this documentary. In this video, the host explains some of the more important scientists and their contribution. You’ll notice that the progression of this idea has been met with a significant amount of controversy. Think about this as you watch; was this process and easy one? </a:t>
                      </a:r>
                      <a:r>
                        <a:rPr lang="en-US" sz="12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Did </a:t>
                      </a: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scientists featured have an easy time convincing their colleagues? </a:t>
                      </a:r>
                    </a:p>
                  </a:txBody>
                  <a:tcPr marL="36368" marR="36368" marT="18184" marB="18184">
                    <a:lnL>
                      <a:noFill/>
                    </a:lnL>
                    <a:lnR>
                      <a:noFill/>
                    </a:lnR>
                    <a:lnT>
                      <a:noFill/>
                    </a:lnT>
                    <a:lnB w="19050" cap="flat" cmpd="sng" algn="ctr">
                      <a:solidFill>
                        <a:srgbClr val="6B9F25"/>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6789210"/>
                  </a:ext>
                </a:extLst>
              </a:tr>
              <a:tr h="203138">
                <a:tc gridSpan="2">
                  <a:txBody>
                    <a:bodyPr/>
                    <a:lstStyle/>
                    <a:p>
                      <a:pPr marL="0" marR="0" algn="l">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Scientist: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pPr marL="0" marR="0" algn="l">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Summarize this scientist’s theory and…</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some of the challenges (personal and/or professional) this scientist faced and</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Answer or complete any specific questions asked.</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148583256"/>
                  </a:ext>
                </a:extLst>
              </a:tr>
              <a:tr h="99113">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Ludwig Boltzmann</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(2:00-6:00)</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Theory:</a:t>
                      </a:r>
                    </a:p>
                    <a:p>
                      <a:pPr marL="0" marR="0" algn="l">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Challenges: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393653507"/>
                  </a:ext>
                </a:extLst>
              </a:tr>
              <a:tr h="87573">
                <a:tc>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(3:55)</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gridSpan="3">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was the discovery of the atom, whether it was “real or not”, so important? What was the driving force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5104670"/>
                  </a:ext>
                </a:extLst>
              </a:tr>
              <a:tr h="65048">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Albert Einstein</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(6:20-11:00)</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dirty="0"/>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(8:10) Which theory did Einstein write about that inspired the discovery of the atom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(8:40) What is “Brownian Motion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766104424"/>
                  </a:ext>
                </a:extLst>
              </a:tr>
              <a:tr h="167745">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Ernest Rutherford </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(12:00</a:t>
                      </a:r>
                      <a:r>
                        <a:rPr lang="en-US" sz="12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(14:40-17:00) Describe the correlation between phenomenon, such as radioactivity and X-rays, and atomic 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(19:30) What did Rutherford show the world</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638982550"/>
                  </a:ext>
                </a:extLst>
              </a:tr>
              <a:tr h="178176">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Niels Bohr</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(24:00</a:t>
                      </a:r>
                      <a:r>
                        <a:rPr lang="en-US" sz="12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(28:50) Did Bohr and Einstein get along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(26:00) Summarize what Bohr’s “Quantum Jump” describes.</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351641132"/>
                  </a:ext>
                </a:extLst>
              </a:tr>
              <a:tr h="112407">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Werner Heisenberg</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(30:00</a:t>
                      </a:r>
                      <a:r>
                        <a:rPr lang="en-US" sz="12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(40:00) According to Heisenberg, why can’t “an atom be visualized and understood”?</a:t>
                      </a:r>
                    </a:p>
                    <a:p>
                      <a:pPr marL="0" marR="0" algn="l">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40:50) This is called the Heisenberg ___________________ Principle.</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3330856962"/>
                  </a:ext>
                </a:extLst>
              </a:tr>
              <a:tr h="148603">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Erwin Schrödinger</a:t>
                      </a:r>
                    </a:p>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(31:00</a:t>
                      </a:r>
                      <a:r>
                        <a:rPr lang="en-US" sz="12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a:txBody>
                    <a:bodyPr/>
                    <a:lstStyle/>
                    <a:p>
                      <a:endParaRPr lang="en-US"/>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Theory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Challenges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extLst>
                  <a:ext uri="{0D108BD9-81ED-4DB2-BD59-A6C34878D82A}">
                    <a16:rowId xmlns:a16="http://schemas.microsoft.com/office/drawing/2014/main" val="1450008818"/>
                  </a:ext>
                </a:extLst>
              </a:tr>
              <a:tr h="0">
                <a:tc gridSpan="2">
                  <a:txBody>
                    <a:bodyPr/>
                    <a:lstStyle/>
                    <a:p>
                      <a:pPr marL="0" marR="0" algn="l">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Summary</a:t>
                      </a: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was declared triumphant in the journey to illustrate the atom’s true properties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we, any human being, ever seen an atom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do we trust that they are there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68" marR="36368" marT="18184" marB="18184">
                    <a:lnL w="19050" cap="flat" cmpd="sng" algn="ctr">
                      <a:solidFill>
                        <a:srgbClr val="6B9F25"/>
                      </a:solidFill>
                      <a:prstDash val="solid"/>
                      <a:round/>
                      <a:headEnd type="none" w="med" len="med"/>
                      <a:tailEnd type="none" w="med" len="med"/>
                    </a:lnL>
                    <a:lnR w="19050" cap="flat" cmpd="sng" algn="ctr">
                      <a:solidFill>
                        <a:srgbClr val="6B9F25"/>
                      </a:solidFill>
                      <a:prstDash val="solid"/>
                      <a:round/>
                      <a:headEnd type="none" w="med" len="med"/>
                      <a:tailEnd type="none" w="med" len="med"/>
                    </a:lnR>
                    <a:lnT w="19050" cap="flat" cmpd="sng" algn="ctr">
                      <a:solidFill>
                        <a:srgbClr val="6B9F25"/>
                      </a:solidFill>
                      <a:prstDash val="solid"/>
                      <a:round/>
                      <a:headEnd type="none" w="med" len="med"/>
                      <a:tailEnd type="none" w="med" len="med"/>
                    </a:lnT>
                    <a:lnB w="19050" cap="flat" cmpd="sng" algn="ctr">
                      <a:solidFill>
                        <a:srgbClr val="6B9F25"/>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22089138"/>
                  </a:ext>
                </a:extLst>
              </a:tr>
            </a:tbl>
          </a:graphicData>
        </a:graphic>
      </p:graphicFrame>
    </p:spTree>
    <p:extLst>
      <p:ext uri="{BB962C8B-B14F-4D97-AF65-F5344CB8AC3E}">
        <p14:creationId xmlns:p14="http://schemas.microsoft.com/office/powerpoint/2010/main" val="2958063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0" y="0"/>
            <a:ext cx="9144000" cy="2286000"/>
          </a:xfrm>
          <a:gradFill flip="none" rotWithShape="1">
            <a:gsLst>
              <a:gs pos="0">
                <a:srgbClr val="A50021"/>
              </a:gs>
              <a:gs pos="73000">
                <a:schemeClr val="accent1">
                  <a:tint val="44500"/>
                  <a:satMod val="160000"/>
                </a:schemeClr>
              </a:gs>
              <a:gs pos="100000">
                <a:schemeClr val="accent1">
                  <a:tint val="23500"/>
                  <a:satMod val="160000"/>
                </a:schemeClr>
              </a:gs>
            </a:gsLst>
            <a:lin ang="2700000" scaled="1"/>
            <a:tileRect/>
          </a:gradFill>
        </p:spPr>
        <p:txBody>
          <a:bodyPr/>
          <a:lstStyle/>
          <a:p>
            <a:pPr lvl="1"/>
            <a:r>
              <a:rPr lang="en-US" sz="2000" dirty="0" smtClean="0"/>
              <a:t>Discovery Assignment</a:t>
            </a:r>
            <a:br>
              <a:rPr lang="en-US" sz="2000" dirty="0" smtClean="0"/>
            </a:br>
            <a:r>
              <a:rPr lang="en-US" sz="2000" dirty="0" smtClean="0"/>
              <a:t>Atomic </a:t>
            </a:r>
            <a:r>
              <a:rPr lang="en-US" sz="2000" dirty="0"/>
              <a:t>Theory Time-line</a:t>
            </a:r>
            <a:br>
              <a:rPr lang="en-US" sz="2000" dirty="0"/>
            </a:br>
            <a:r>
              <a:rPr lang="en-US" sz="2000" dirty="0"/>
              <a:t>Directions. Complete the worksheet, using your </a:t>
            </a:r>
            <a:r>
              <a:rPr lang="en-US" sz="2000" dirty="0" smtClean="0"/>
              <a:t>books </a:t>
            </a:r>
            <a:r>
              <a:rPr lang="en-US" sz="2000" dirty="0"/>
              <a:t>for reference. Discover the year, the scientist’s theory, what this scientist’s </a:t>
            </a:r>
            <a:r>
              <a:rPr lang="en-US" sz="2000" dirty="0" smtClean="0"/>
              <a:t>evidence, the logic used, was </a:t>
            </a:r>
            <a:r>
              <a:rPr lang="en-US" sz="2000" dirty="0"/>
              <a:t>for creating this theory, what the model’s name is, and finally draw the model. </a:t>
            </a:r>
            <a:br>
              <a:rPr lang="en-US" sz="2000" dirty="0"/>
            </a:br>
            <a:endParaRPr lang="en-US" sz="1800" dirty="0" smtClean="0">
              <a:cs typeface="Segoe UI" charset="0"/>
            </a:endParaRPr>
          </a:p>
        </p:txBody>
      </p:sp>
      <p:graphicFrame>
        <p:nvGraphicFramePr>
          <p:cNvPr id="27686" name="Group 38"/>
          <p:cNvGraphicFramePr>
            <a:graphicFrameLocks noGrp="1"/>
          </p:cNvGraphicFramePr>
          <p:nvPr>
            <p:ph idx="1"/>
            <p:extLst>
              <p:ext uri="{D42A27DB-BD31-4B8C-83A1-F6EECF244321}">
                <p14:modId xmlns:p14="http://schemas.microsoft.com/office/powerpoint/2010/main" val="1468924350"/>
              </p:ext>
            </p:extLst>
          </p:nvPr>
        </p:nvGraphicFramePr>
        <p:xfrm>
          <a:off x="0" y="2286001"/>
          <a:ext cx="9143999" cy="4560599"/>
        </p:xfrm>
        <a:graphic>
          <a:graphicData uri="http://schemas.openxmlformats.org/drawingml/2006/table">
            <a:tbl>
              <a:tblPr/>
              <a:tblGrid>
                <a:gridCol w="1842024">
                  <a:extLst>
                    <a:ext uri="{9D8B030D-6E8A-4147-A177-3AD203B41FA5}">
                      <a16:colId xmlns:a16="http://schemas.microsoft.com/office/drawing/2014/main" val="20000"/>
                    </a:ext>
                  </a:extLst>
                </a:gridCol>
                <a:gridCol w="824976">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375935">
                  <a:extLst>
                    <a:ext uri="{9D8B030D-6E8A-4147-A177-3AD203B41FA5}">
                      <a16:colId xmlns:a16="http://schemas.microsoft.com/office/drawing/2014/main" val="20003"/>
                    </a:ext>
                  </a:extLst>
                </a:gridCol>
                <a:gridCol w="1521832">
                  <a:extLst>
                    <a:ext uri="{9D8B030D-6E8A-4147-A177-3AD203B41FA5}">
                      <a16:colId xmlns:a16="http://schemas.microsoft.com/office/drawing/2014/main" val="20004"/>
                    </a:ext>
                  </a:extLst>
                </a:gridCol>
                <a:gridCol w="1521832">
                  <a:extLst>
                    <a:ext uri="{9D8B030D-6E8A-4147-A177-3AD203B41FA5}">
                      <a16:colId xmlns:a16="http://schemas.microsoft.com/office/drawing/2014/main" val="20005"/>
                    </a:ext>
                  </a:extLst>
                </a:gridCol>
              </a:tblGrid>
              <a:tr h="136585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1800" b="1" i="0" u="none" strike="noStrike" cap="none" normalizeH="0" baseline="0" dirty="0" smtClean="0">
                          <a:ln>
                            <a:noFill/>
                          </a:ln>
                          <a:solidFill>
                            <a:schemeClr val="tx1"/>
                          </a:solidFill>
                          <a:effectLst/>
                          <a:latin typeface="Century Gothic" pitchFamily="34" charset="0"/>
                          <a:ea typeface="Segoe UI" charset="0"/>
                          <a:cs typeface="Segoe UI" charset="0"/>
                        </a:rPr>
                        <a:t>Scientist</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1800" b="1" i="0" u="none" strike="noStrike" cap="none" normalizeH="0" baseline="0" dirty="0" smtClean="0">
                          <a:ln>
                            <a:noFill/>
                          </a:ln>
                          <a:solidFill>
                            <a:schemeClr val="tx1"/>
                          </a:solidFill>
                          <a:effectLst/>
                          <a:latin typeface="Century Gothic" pitchFamily="34" charset="0"/>
                          <a:ea typeface="Segoe UI" charset="0"/>
                          <a:cs typeface="Segoe UI" charset="0"/>
                        </a:rPr>
                        <a:t>Year</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1800" b="1" i="0" u="none" strike="noStrike" cap="none" normalizeH="0" baseline="0" dirty="0" smtClean="0">
                          <a:ln>
                            <a:noFill/>
                          </a:ln>
                          <a:solidFill>
                            <a:schemeClr val="tx1"/>
                          </a:solidFill>
                          <a:effectLst/>
                          <a:latin typeface="Century Gothic" pitchFamily="34" charset="0"/>
                          <a:ea typeface="Segoe UI" charset="0"/>
                          <a:cs typeface="Segoe UI" charset="0"/>
                        </a:rPr>
                        <a:t>Theory/ Contribution to the atom model</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defRPr/>
                      </a:pPr>
                      <a:r>
                        <a:rPr kumimoji="0" lang="en-US" sz="1800" b="1" i="0" u="none" strike="noStrike" cap="none" normalizeH="0" baseline="0" dirty="0" smtClean="0">
                          <a:ln>
                            <a:noFill/>
                          </a:ln>
                          <a:solidFill>
                            <a:schemeClr val="tx1"/>
                          </a:solidFill>
                          <a:effectLst/>
                          <a:latin typeface="Century Gothic" pitchFamily="34" charset="0"/>
                          <a:ea typeface="Segoe UI" charset="0"/>
                          <a:cs typeface="Segoe UI" charset="0"/>
                        </a:rPr>
                        <a:t>Evidence</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1800" b="1" i="0" u="none" strike="noStrike" cap="none" normalizeH="0" baseline="0" dirty="0" smtClean="0">
                          <a:ln>
                            <a:noFill/>
                          </a:ln>
                          <a:solidFill>
                            <a:schemeClr val="tx1"/>
                          </a:solidFill>
                          <a:effectLst/>
                          <a:latin typeface="Century Gothic" pitchFamily="34" charset="0"/>
                          <a:ea typeface="Segoe UI" charset="0"/>
                          <a:cs typeface="Segoe UI" charset="0"/>
                        </a:rPr>
                        <a:t>Model</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1800" b="1" i="0" u="none" strike="noStrike" cap="none" normalizeH="0" baseline="0" smtClean="0">
                          <a:ln>
                            <a:noFill/>
                          </a:ln>
                          <a:solidFill>
                            <a:schemeClr val="tx1"/>
                          </a:solidFill>
                          <a:effectLst/>
                          <a:latin typeface="Century Gothic" pitchFamily="34" charset="0"/>
                          <a:ea typeface="Segoe UI" charset="0"/>
                          <a:cs typeface="Segoe UI" charset="0"/>
                        </a:rPr>
                        <a:t>Drawing</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defRPr/>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Democritus</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034">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defRPr/>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Aristotle</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Dalton</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Thomson</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Rutherford</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Bohr</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285">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r>
                        <a:rPr kumimoji="0" lang="en-US" sz="2000" b="0" i="0" u="none" strike="noStrike" cap="none" normalizeH="0" baseline="0" dirty="0" smtClean="0">
                          <a:ln>
                            <a:noFill/>
                          </a:ln>
                          <a:solidFill>
                            <a:schemeClr val="tx1"/>
                          </a:solidFill>
                          <a:effectLst/>
                          <a:latin typeface="Century Gothic" pitchFamily="34" charset="0"/>
                          <a:ea typeface="Segoe UI" charset="0"/>
                          <a:cs typeface="Segoe UI" charset="0"/>
                        </a:rPr>
                        <a:t>Schrödinger</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5185D"/>
                        </a:buClr>
                        <a:buSzPct val="70000"/>
                        <a:buFont typeface="Arial" charset="0"/>
                        <a:buNone/>
                        <a:tabLst/>
                      </a:pPr>
                      <a:endParaRPr kumimoji="0" lang="en-US" sz="1800" b="0" i="0" u="none" strike="noStrike" cap="none" normalizeH="0" baseline="0" dirty="0" smtClean="0">
                        <a:ln>
                          <a:noFill/>
                        </a:ln>
                        <a:solidFill>
                          <a:schemeClr val="tx1"/>
                        </a:solidFill>
                        <a:effectLst/>
                        <a:latin typeface="Century Gothic" pitchFamily="34" charset="0"/>
                        <a:ea typeface="Segoe UI" charset="0"/>
                        <a:cs typeface="Segoe UI" charset="0"/>
                      </a:endParaRP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www.PresenterMedia.com - atom molecule">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17779</TotalTime>
  <Words>3008</Words>
  <Application>Microsoft Office PowerPoint</Application>
  <PresentationFormat>On-screen Show (4:3)</PresentationFormat>
  <Paragraphs>480</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Century Gothic</vt:lpstr>
      <vt:lpstr>Calibri</vt:lpstr>
      <vt:lpstr>Wingdings</vt:lpstr>
      <vt:lpstr>Arial</vt:lpstr>
      <vt:lpstr>Times New Roman</vt:lpstr>
      <vt:lpstr>Segoe UI</vt:lpstr>
      <vt:lpstr>Perpetua</vt:lpstr>
      <vt:lpstr>www.PresenterMedia.com - atom molecule</vt:lpstr>
      <vt:lpstr>Unit 4 Atomic Structure Part I: History of Atomic Theory</vt:lpstr>
      <vt:lpstr>PowerPoint Presentation</vt:lpstr>
      <vt:lpstr>History of the Atom</vt:lpstr>
      <vt:lpstr>Where we’re going…</vt:lpstr>
      <vt:lpstr>Atomic Structure </vt:lpstr>
      <vt:lpstr>Part I</vt:lpstr>
      <vt:lpstr>Part I</vt:lpstr>
      <vt:lpstr>PowerPoint Presentation</vt:lpstr>
      <vt:lpstr>Discovery Assignment Atomic Theory Time-line Directions. Complete the worksheet, using your books for reference. Discover the year, the scientist’s theory, what this scientist’s evidence, the logic used, was for creating this theory, what the model’s name is, and finally draw the model.  </vt:lpstr>
      <vt:lpstr>Atomic Structure </vt:lpstr>
      <vt:lpstr>Ancient Greek Models</vt:lpstr>
      <vt:lpstr>Atomic Structure</vt:lpstr>
      <vt:lpstr>Atomic Structure</vt:lpstr>
      <vt:lpstr>The Atomic Theory’s Dark Ages…</vt:lpstr>
      <vt:lpstr>Atomic Structure: Dalton (1805)</vt:lpstr>
      <vt:lpstr>Atomic Structure: Dalton’ s Theory</vt:lpstr>
      <vt:lpstr>Dalton’s Atomic Model</vt:lpstr>
      <vt:lpstr>Atomic Structure. Thomson (1897)</vt:lpstr>
      <vt:lpstr>Atomic Structure</vt:lpstr>
      <vt:lpstr>Thomson’s Cathode Ray Experiment</vt:lpstr>
      <vt:lpstr>Atomic Structure</vt:lpstr>
      <vt:lpstr>Atomic Structure. Rutherford (1911)</vt:lpstr>
      <vt:lpstr>Atomic Structure</vt:lpstr>
      <vt:lpstr>Rutherford’s “Gold Foil” Experiment… How he did it</vt:lpstr>
      <vt:lpstr>PowerPoint Presentation</vt:lpstr>
      <vt:lpstr>Check your understanding</vt:lpstr>
      <vt:lpstr>This is the model you know so far…</vt:lpstr>
      <vt:lpstr>Modern Atomic Theory Niels Bohr (1913)</vt:lpstr>
      <vt:lpstr>Bohr’s Model of the Atom…</vt:lpstr>
      <vt:lpstr>What do you notice about the differences between them?</vt:lpstr>
      <vt:lpstr>Bohr’s    V.  Rutherford’s</vt:lpstr>
      <vt:lpstr>Modern Atomic Theory Energy Levels</vt:lpstr>
      <vt:lpstr>Bohr’s Model &amp; The Introduction of Energy</vt:lpstr>
      <vt:lpstr>Energy Levels…The Proof</vt:lpstr>
      <vt:lpstr>Bohr’s Model &amp; The Release of Energy</vt:lpstr>
      <vt:lpstr>Bohr’s Model &amp; The Release of Energy</vt:lpstr>
      <vt:lpstr>Modern Atomic Theory</vt:lpstr>
      <vt:lpstr>Schrödinger (1926)</vt:lpstr>
      <vt:lpstr>Schrödinger</vt:lpstr>
      <vt:lpstr>The Electron Cloud Model</vt:lpstr>
      <vt:lpstr>The Electron Cloud/Bohr Model</vt:lpstr>
      <vt:lpstr>Let’s Review the History of the Atomic Model</vt:lpstr>
      <vt:lpstr>The Evolution of the Atomic Model</vt:lpstr>
      <vt:lpstr>The Evolution of the Atomic Model</vt:lpstr>
      <vt:lpstr>The Evolution of the Atomic Model</vt:lpstr>
      <vt:lpstr>The Evolution of the Atomic Model</vt:lpstr>
      <vt:lpstr>Schrödinger</vt:lpstr>
      <vt:lpstr>Modern Atomic Theory</vt:lpstr>
      <vt:lpstr>The Complete Atomic Model</vt:lpstr>
      <vt:lpstr>Section 1 Quiz:</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
  <dc:creator>Ives, Keith</dc:creator>
  <cp:keywords/>
  <dc:description/>
  <cp:lastModifiedBy>Chiang, Kwok him</cp:lastModifiedBy>
  <cp:revision>319</cp:revision>
  <cp:lastPrinted>2017-11-06T21:16:03Z</cp:lastPrinted>
  <dcterms:modified xsi:type="dcterms:W3CDTF">2018-10-19T22:08:32Z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